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72"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94660"/>
  </p:normalViewPr>
  <p:slideViewPr>
    <p:cSldViewPr>
      <p:cViewPr varScale="1">
        <p:scale>
          <a:sx n="104" d="100"/>
          <a:sy n="104" d="100"/>
        </p:scale>
        <p:origin x="-197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C077D-19F2-40B9-A6E7-0C3EB1A7597E}" type="datetimeFigureOut">
              <a:rPr lang="zh-CN" altLang="en-US" smtClean="0"/>
              <a:pPr/>
              <a:t>2014-11-05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ED7EA-42E1-423D-B31C-E5D3EBCFCBBA}" type="slidenum">
              <a:rPr lang="zh-CN" altLang="en-US" smtClean="0"/>
              <a:pPr/>
              <a:t>‹#›</a:t>
            </a:fld>
            <a:endParaRPr lang="zh-CN" altLang="en-US"/>
          </a:p>
        </p:txBody>
      </p:sp>
    </p:spTree>
    <p:extLst>
      <p:ext uri="{BB962C8B-B14F-4D97-AF65-F5344CB8AC3E}">
        <p14:creationId xmlns:p14="http://schemas.microsoft.com/office/powerpoint/2010/main" xmlns="" val="260592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3A30D13-3469-42A7-8A9A-7BABB44091AF}" type="slidenum">
              <a:rPr lang="zh-CN" altLang="en-US" smtClean="0"/>
              <a:pPr eaLnBrk="1" hangingPunct="1"/>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编辑服务：特别为非英语国家的作者，可在此选择专业领域的同行帮助润色文章语言</a:t>
            </a:r>
            <a:endParaRPr lang="en-US" altLang="zh-CN" smtClean="0"/>
          </a:p>
          <a:p>
            <a:r>
              <a:rPr lang="zh-CN" altLang="en-US" smtClean="0"/>
              <a:t>主编访谈：热点问题    如何提高发表概率，向</a:t>
            </a:r>
            <a:r>
              <a:rPr lang="en-US" altLang="zh-CN" smtClean="0"/>
              <a:t>Emerald</a:t>
            </a:r>
            <a:r>
              <a:rPr lang="zh-CN" altLang="en-US" smtClean="0"/>
              <a:t>主编进行访谈，您在投稿前可以在此了解主编的研和观点</a:t>
            </a:r>
            <a:endParaRPr lang="en-US" altLang="zh-CN" smtClean="0"/>
          </a:p>
          <a:p>
            <a:r>
              <a:rPr lang="zh-CN" altLang="en-US" smtClean="0"/>
              <a:t>学者网络：每年</a:t>
            </a:r>
            <a:r>
              <a:rPr lang="en-US" altLang="zh-CN" smtClean="0"/>
              <a:t>Emerald</a:t>
            </a:r>
            <a:r>
              <a:rPr lang="zh-CN" altLang="en-US" smtClean="0"/>
              <a:t>会针对合作的学者评选出优秀作者、最佳文章、杰出主编和优秀期刊</a:t>
            </a:r>
            <a:endParaRPr lang="en-US" altLang="zh-CN" smtClean="0"/>
          </a:p>
          <a:p>
            <a:endParaRPr lang="en-US" altLang="zh-CN" smtClean="0"/>
          </a:p>
          <a:p>
            <a:r>
              <a:rPr lang="zh-CN" altLang="en-US" smtClean="0"/>
              <a:t>首先我们看一下作者园地，在这版块中，重点推荐3个内容：第一Editing service，专门为非英国国家的作者设置，这里罗列的一些有学科背景的研究人员可以为您的文章提供语言润色服务。第二Editor Interviews，这是针对Emerald期刊的主编就一些热点问题、如何提高发表率进行的访谈，如果您打算给某本期刊投稿，建议看看这本期刊主编的访谈，能够帮助您发表您的文章。最后“How to...guides”，介绍了如何高效写作和使自己的文章被出版。包括中国作者经常遇到的如如何撰写Emerald七大类文章，结构性文摘和哈佛格式的参考文献等实用信息。</a:t>
            </a:r>
          </a:p>
          <a:p>
            <a:endParaRPr lang="zh-CN" altLang="en-US" smtClean="0"/>
          </a:p>
        </p:txBody>
      </p:sp>
      <p:sp>
        <p:nvSpPr>
          <p:cNvPr id="38916" name="日期占位符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616A499-43D5-4833-9AF0-2E6E331846D9}" type="datetime1">
              <a:rPr lang="zh-CN" altLang="en-US" smtClean="0">
                <a:ea typeface="华文细黑" pitchFamily="2" charset="-122"/>
              </a:rPr>
              <a:pPr eaLnBrk="1" hangingPunct="1"/>
              <a:t>2014-11-05</a:t>
            </a:fld>
            <a:endParaRPr lang="zh-CN" altLang="en-US" smtClean="0">
              <a:ea typeface="华文细黑" pitchFamily="2" charset="-122"/>
            </a:endParaRPr>
          </a:p>
        </p:txBody>
      </p:sp>
      <p:sp>
        <p:nvSpPr>
          <p:cNvPr id="38917" name="灯片编号占位符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A159F7A-A0AF-49BA-B174-D5594CB11A91}" type="slidenum">
              <a:rPr lang="zh-CN" altLang="en-US" smtClean="0">
                <a:ea typeface="华文细黑" pitchFamily="2" charset="-122"/>
              </a:rPr>
              <a:pPr eaLnBrk="1" hangingPunct="1"/>
              <a:t>4</a:t>
            </a:fld>
            <a:endParaRPr lang="zh-CN" altLang="en-US" smtClean="0">
              <a:ea typeface="华文细黑"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图书馆老师工作   相关发展</a:t>
            </a:r>
            <a:endParaRPr lang="en-US" altLang="zh-CN" smtClean="0"/>
          </a:p>
          <a:p>
            <a:r>
              <a:rPr lang="zh-CN" altLang="en-US" smtClean="0"/>
              <a:t>图书馆管理、图书馆推广、资源列表、</a:t>
            </a:r>
            <a:r>
              <a:rPr lang="en-US" altLang="zh-CN" smtClean="0"/>
              <a:t>MARC</a:t>
            </a:r>
            <a:r>
              <a:rPr lang="zh-CN" altLang="en-US" smtClean="0"/>
              <a:t>数据等内容，为图书馆员提供工作支持</a:t>
            </a:r>
            <a:endParaRPr lang="en-US" altLang="zh-CN" smtClean="0"/>
          </a:p>
          <a:p>
            <a:r>
              <a:rPr lang="en-US" altLang="zh-CN" smtClean="0"/>
              <a:t>Writing for LIS Journals </a:t>
            </a:r>
            <a:r>
              <a:rPr lang="zh-CN" altLang="en-US" smtClean="0"/>
              <a:t>就如何撰写文章来向LIS期刊投稿提出指导性建议。</a:t>
            </a:r>
          </a:p>
        </p:txBody>
      </p:sp>
      <p:sp>
        <p:nvSpPr>
          <p:cNvPr id="39940" name="日期占位符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EB1CF0B-DA06-49AB-AE45-D072F3C15E2B}" type="datetime1">
              <a:rPr lang="zh-CN" altLang="en-US" smtClean="0">
                <a:ea typeface="华文细黑" pitchFamily="2" charset="-122"/>
              </a:rPr>
              <a:pPr eaLnBrk="1" hangingPunct="1"/>
              <a:t>2014-11-05</a:t>
            </a:fld>
            <a:endParaRPr lang="zh-CN" altLang="en-US" smtClean="0">
              <a:ea typeface="华文细黑" pitchFamily="2" charset="-122"/>
            </a:endParaRPr>
          </a:p>
        </p:txBody>
      </p:sp>
      <p:sp>
        <p:nvSpPr>
          <p:cNvPr id="39941" name="灯片编号占位符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AB250345-0D44-41D4-A3B2-E9153CA0718B}" type="slidenum">
              <a:rPr lang="zh-CN" altLang="en-US" smtClean="0">
                <a:ea typeface="华文细黑" pitchFamily="2" charset="-122"/>
              </a:rPr>
              <a:pPr eaLnBrk="1" hangingPunct="1"/>
              <a:t>6</a:t>
            </a:fld>
            <a:endParaRPr lang="zh-CN" altLang="en-US" smtClean="0">
              <a:ea typeface="华文细黑"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学者园地主要针对研究人员设定</a:t>
            </a:r>
            <a:endParaRPr lang="en-US" altLang="zh-CN" smtClean="0"/>
          </a:p>
          <a:p>
            <a:r>
              <a:rPr lang="zh-CN" altLang="en-US" smtClean="0"/>
              <a:t>Research awards中包含Emerald设置的各类研究基金项目，比如中国地区学者可以参与的：管理学研究基金奖、优秀博士论文奖。</a:t>
            </a:r>
            <a:endParaRPr lang="en-US" altLang="zh-CN" smtClean="0"/>
          </a:p>
          <a:p>
            <a:r>
              <a:rPr lang="zh-CN" altLang="en-US" smtClean="0"/>
              <a:t>另外我们还有两个互动平台： </a:t>
            </a:r>
            <a:endParaRPr lang="en-US" altLang="zh-CN" smtClean="0"/>
          </a:p>
          <a:p>
            <a:r>
              <a:rPr lang="zh-CN" altLang="en-US" smtClean="0"/>
              <a:t>Research connections    国际同行   建立联系和合作。</a:t>
            </a:r>
            <a:endParaRPr lang="en-US" altLang="zh-CN" smtClean="0"/>
          </a:p>
          <a:p>
            <a:r>
              <a:rPr lang="zh-CN" altLang="en-US" smtClean="0"/>
              <a:t>conference central    全球各地   即将召开的   不同学科领域的国际会议。</a:t>
            </a:r>
          </a:p>
          <a:p>
            <a:endParaRPr lang="zh-CN" altLang="en-US" smtClean="0"/>
          </a:p>
        </p:txBody>
      </p:sp>
      <p:sp>
        <p:nvSpPr>
          <p:cNvPr id="40964" name="日期占位符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FB79F528-0A3F-4EF6-ADE7-CC82B528B91A}" type="datetime1">
              <a:rPr lang="zh-CN" altLang="en-US" smtClean="0">
                <a:ea typeface="华文细黑" pitchFamily="2" charset="-122"/>
              </a:rPr>
              <a:pPr eaLnBrk="1" hangingPunct="1"/>
              <a:t>2014-11-05</a:t>
            </a:fld>
            <a:endParaRPr lang="zh-CN" altLang="en-US" smtClean="0">
              <a:ea typeface="华文细黑" pitchFamily="2" charset="-122"/>
            </a:endParaRPr>
          </a:p>
        </p:txBody>
      </p:sp>
      <p:sp>
        <p:nvSpPr>
          <p:cNvPr id="40965" name="灯片编号占位符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4CDC8A6-A9E9-4590-8482-40B43B05DF90}" type="slidenum">
              <a:rPr lang="zh-CN" altLang="en-US" smtClean="0">
                <a:ea typeface="华文细黑" pitchFamily="2" charset="-122"/>
              </a:rPr>
              <a:pPr eaLnBrk="1" hangingPunct="1"/>
              <a:t>7</a:t>
            </a:fld>
            <a:endParaRPr lang="zh-CN" altLang="en-US" smtClean="0">
              <a:ea typeface="华文细黑"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上传自己的资料：联系方式、研究领域</a:t>
            </a:r>
            <a:endParaRPr lang="en-US" altLang="zh-CN" smtClean="0"/>
          </a:p>
          <a:p>
            <a:r>
              <a:rPr lang="zh-CN" altLang="en-US" smtClean="0"/>
              <a:t>找到其他国家：合作、交流</a:t>
            </a:r>
          </a:p>
        </p:txBody>
      </p:sp>
      <p:sp>
        <p:nvSpPr>
          <p:cNvPr id="41988" name="日期占位符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8BE38463-5EEA-4790-89A0-809FCE690544}" type="datetime1">
              <a:rPr lang="zh-CN" altLang="en-US" smtClean="0">
                <a:ea typeface="华文细黑" pitchFamily="2" charset="-122"/>
              </a:rPr>
              <a:pPr eaLnBrk="1" hangingPunct="1"/>
              <a:t>2014-11-05</a:t>
            </a:fld>
            <a:endParaRPr lang="zh-CN" altLang="en-US" smtClean="0">
              <a:ea typeface="华文细黑" pitchFamily="2" charset="-122"/>
            </a:endParaRPr>
          </a:p>
        </p:txBody>
      </p:sp>
      <p:sp>
        <p:nvSpPr>
          <p:cNvPr id="41989" name="灯片编号占位符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BDABA6EA-73CF-43F3-9BC5-FA548A205341}" type="slidenum">
              <a:rPr lang="zh-CN" altLang="en-US" smtClean="0">
                <a:ea typeface="华文细黑" pitchFamily="2" charset="-122"/>
              </a:rPr>
              <a:pPr eaLnBrk="1" hangingPunct="1"/>
              <a:t>9</a:t>
            </a:fld>
            <a:endParaRPr lang="zh-CN" altLang="en-US" smtClean="0">
              <a:ea typeface="华文细黑"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3012" name="日期占位符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8BC27BF-F20C-4586-A0EE-A1725BA1A3AC}" type="datetime1">
              <a:rPr lang="zh-CN" altLang="en-US" smtClean="0">
                <a:ea typeface="华文细黑" pitchFamily="2" charset="-122"/>
              </a:rPr>
              <a:pPr eaLnBrk="1" hangingPunct="1"/>
              <a:t>2014-11-05</a:t>
            </a:fld>
            <a:endParaRPr lang="zh-CN" altLang="en-US" smtClean="0">
              <a:ea typeface="华文细黑" pitchFamily="2" charset="-122"/>
            </a:endParaRPr>
          </a:p>
        </p:txBody>
      </p:sp>
      <p:sp>
        <p:nvSpPr>
          <p:cNvPr id="43013" name="灯片编号占位符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E4C59A4-9C9F-492D-9A10-2042068B3B45}" type="slidenum">
              <a:rPr lang="zh-CN" altLang="en-US" smtClean="0">
                <a:ea typeface="华文细黑" pitchFamily="2" charset="-122"/>
              </a:rPr>
              <a:pPr eaLnBrk="1" hangingPunct="1"/>
              <a:t>11</a:t>
            </a:fld>
            <a:endParaRPr lang="zh-CN" altLang="en-US" smtClean="0">
              <a:ea typeface="华文细黑"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针对老师，丰富课堂，引导同学阅读一些更有价值的内容</a:t>
            </a:r>
          </a:p>
        </p:txBody>
      </p:sp>
      <p:sp>
        <p:nvSpPr>
          <p:cNvPr id="44036" name="日期占位符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704F2449-CE9B-4699-9D4D-7477FFF0BF06}" type="datetime1">
              <a:rPr lang="zh-CN" altLang="en-US" smtClean="0">
                <a:ea typeface="华文细黑" pitchFamily="2" charset="-122"/>
              </a:rPr>
              <a:pPr eaLnBrk="1" hangingPunct="1"/>
              <a:t>2014-11-05</a:t>
            </a:fld>
            <a:endParaRPr lang="zh-CN" altLang="en-US" smtClean="0">
              <a:ea typeface="华文细黑" pitchFamily="2" charset="-122"/>
            </a:endParaRPr>
          </a:p>
        </p:txBody>
      </p:sp>
      <p:sp>
        <p:nvSpPr>
          <p:cNvPr id="44037" name="灯片编号占位符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DD3682F6-3422-4C0F-B74F-20E497FD55C7}" type="slidenum">
              <a:rPr lang="zh-CN" altLang="en-US" smtClean="0">
                <a:ea typeface="华文细黑" pitchFamily="2" charset="-122"/>
              </a:rPr>
              <a:pPr eaLnBrk="1" hangingPunct="1"/>
              <a:t>12</a:t>
            </a:fld>
            <a:endParaRPr lang="zh-CN" altLang="en-US" smtClean="0">
              <a:ea typeface="华文细黑"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为顺应技术发展和读者使用习惯的改变，Emerald也开发了更丰富的音频、视频等多媒体资源，其中包括我们前面提及的管理学大师访谈录和主编作者采访等，帮助同学更直观生动地获取信息，提高学习的趣味性。</a:t>
            </a:r>
          </a:p>
          <a:p>
            <a:endParaRPr lang="zh-CN" altLang="en-US" smtClean="0"/>
          </a:p>
        </p:txBody>
      </p:sp>
      <p:sp>
        <p:nvSpPr>
          <p:cNvPr id="45060" name="日期占位符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F3188B88-9832-430D-8BD9-EB29662ED8FA}" type="datetime1">
              <a:rPr lang="zh-CN" altLang="en-US" smtClean="0">
                <a:ea typeface="华文细黑" pitchFamily="2" charset="-122"/>
              </a:rPr>
              <a:pPr eaLnBrk="1" hangingPunct="1"/>
              <a:t>2014-11-05</a:t>
            </a:fld>
            <a:endParaRPr lang="zh-CN" altLang="en-US" smtClean="0">
              <a:ea typeface="华文细黑" pitchFamily="2" charset="-122"/>
            </a:endParaRPr>
          </a:p>
        </p:txBody>
      </p:sp>
      <p:sp>
        <p:nvSpPr>
          <p:cNvPr id="45061" name="灯片编号占位符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C14670DA-50A6-48AC-8360-D5D5028C4E64}" type="slidenum">
              <a:rPr lang="zh-CN" altLang="en-US" smtClean="0">
                <a:ea typeface="华文细黑" pitchFamily="2" charset="-122"/>
              </a:rPr>
              <a:pPr eaLnBrk="1" hangingPunct="1"/>
              <a:t>13</a:t>
            </a:fld>
            <a:endParaRPr lang="zh-CN" altLang="en-US" smtClean="0">
              <a:ea typeface="华文细黑"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C31BA3AE-4481-4E88-B2D7-1DFAD77ABF6D}" type="slidenum">
              <a:rPr lang="zh-CN" altLang="en-US" smtClean="0">
                <a:solidFill>
                  <a:srgbClr val="000000"/>
                </a:solidFill>
                <a:ea typeface="华文细黑" pitchFamily="2" charset="-122"/>
              </a:rPr>
              <a:pPr eaLnBrk="1" hangingPunct="1"/>
              <a:t>14</a:t>
            </a:fld>
            <a:endParaRPr lang="en-US" altLang="zh-CN" smtClean="0">
              <a:solidFill>
                <a:srgbClr val="000000"/>
              </a:solidFill>
              <a:ea typeface="华文细黑"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descr="title master_20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415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395288" y="6188075"/>
            <a:ext cx="30241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GB" altLang="zh-CN" sz="1400" b="1"/>
              <a:t>www.emeraldinsight.com</a:t>
            </a:r>
          </a:p>
        </p:txBody>
      </p:sp>
      <p:pic>
        <p:nvPicPr>
          <p:cNvPr id="6" name="Picture 11" descr="Emerald logo PowerPoint vers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5913" y="5224463"/>
            <a:ext cx="809625" cy="116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395288" y="1187450"/>
            <a:ext cx="8277225" cy="1644650"/>
          </a:xfrm>
        </p:spPr>
        <p:txBody>
          <a:bodyPr anchor="ctr">
            <a:spAutoFit/>
          </a:bodyPr>
          <a:lstStyle>
            <a:lvl1pPr>
              <a:defRPr sz="5400">
                <a:solidFill>
                  <a:schemeClr val="bg1"/>
                </a:solidFill>
              </a:defRPr>
            </a:lvl1pPr>
          </a:lstStyle>
          <a:p>
            <a:r>
              <a:rPr lang="zh-CN" altLang="en-US" smtClean="0"/>
              <a:t>单击此处编辑母版标题样式</a:t>
            </a:r>
            <a:endParaRPr lang="en-GB"/>
          </a:p>
        </p:txBody>
      </p:sp>
      <p:sp>
        <p:nvSpPr>
          <p:cNvPr id="3075" name="Rectangle 3"/>
          <p:cNvSpPr>
            <a:spLocks noGrp="1" noChangeArrowheads="1"/>
          </p:cNvSpPr>
          <p:nvPr>
            <p:ph type="subTitle" idx="1"/>
          </p:nvPr>
        </p:nvSpPr>
        <p:spPr>
          <a:xfrm>
            <a:off x="395288" y="4795838"/>
            <a:ext cx="6837362" cy="288925"/>
          </a:xfrm>
        </p:spPr>
        <p:txBody>
          <a:bodyPr anchor="b">
            <a:spAutoFit/>
          </a:bodyPr>
          <a:lstStyle>
            <a:lvl1pPr marL="0" indent="0">
              <a:buFontTx/>
              <a:buNone/>
              <a:defRPr sz="1900"/>
            </a:lvl1pPr>
          </a:lstStyle>
          <a:p>
            <a:r>
              <a:rPr lang="zh-CN" altLang="en-US" smtClean="0"/>
              <a:t>单击此处编辑母版副标题样式</a:t>
            </a:r>
            <a:endParaRPr lang="en-GB"/>
          </a:p>
        </p:txBody>
      </p:sp>
      <p:sp>
        <p:nvSpPr>
          <p:cNvPr id="7" name="Rectangle 21"/>
          <p:cNvSpPr>
            <a:spLocks noGrp="1" noChangeArrowheads="1"/>
          </p:cNvSpPr>
          <p:nvPr>
            <p:ph type="dt" sz="half" idx="10"/>
          </p:nvPr>
        </p:nvSpPr>
        <p:spPr/>
        <p:txBody>
          <a:bodyPr/>
          <a:lstStyle>
            <a:lvl1pPr>
              <a:defRPr/>
            </a:lvl1pPr>
          </a:lstStyle>
          <a:p>
            <a:fld id="{083984B0-224D-4256-BE98-11A5786E5895}" type="datetimeFigureOut">
              <a:rPr lang="zh-CN" altLang="en-US" smtClean="0"/>
              <a:pPr/>
              <a:t>2014-11-05</a:t>
            </a:fld>
            <a:endParaRPr lang="zh-CN" altLang="en-US"/>
          </a:p>
        </p:txBody>
      </p:sp>
      <p:sp>
        <p:nvSpPr>
          <p:cNvPr id="8" name="Rectangle 22"/>
          <p:cNvSpPr>
            <a:spLocks noGrp="1" noChangeArrowheads="1"/>
          </p:cNvSpPr>
          <p:nvPr>
            <p:ph type="ftr" sz="quarter" idx="11"/>
          </p:nvPr>
        </p:nvSpPr>
        <p:spPr/>
        <p:txBody>
          <a:bodyPr/>
          <a:lstStyle>
            <a:lvl1pPr>
              <a:defRPr/>
            </a:lvl1pPr>
          </a:lstStyle>
          <a:p>
            <a:endParaRPr lang="zh-CN" altLang="en-US"/>
          </a:p>
        </p:txBody>
      </p:sp>
      <p:sp>
        <p:nvSpPr>
          <p:cNvPr id="9" name="Rectangle 23"/>
          <p:cNvSpPr>
            <a:spLocks noGrp="1" noChangeArrowheads="1"/>
          </p:cNvSpPr>
          <p:nvPr>
            <p:ph type="sldNum" sz="quarter" idx="12"/>
          </p:nvPr>
        </p:nvSpPr>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393581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14"/>
          <p:cNvSpPr>
            <a:spLocks noGrp="1" noChangeArrowheads="1"/>
          </p:cNvSpPr>
          <p:nvPr>
            <p:ph type="dt" sz="half" idx="10"/>
          </p:nvPr>
        </p:nvSpPr>
        <p:spPr>
          <a:ln/>
        </p:spPr>
        <p:txBody>
          <a:bodyPr/>
          <a:lstStyle>
            <a:lvl1pPr>
              <a:defRPr/>
            </a:lvl1pPr>
          </a:lstStyle>
          <a:p>
            <a:fld id="{083984B0-224D-4256-BE98-11A5786E5895}" type="datetimeFigureOut">
              <a:rPr lang="zh-CN" altLang="en-US" smtClean="0"/>
              <a:pPr/>
              <a:t>2014-11-05</a:t>
            </a:fld>
            <a:endParaRPr lang="zh-CN" altLang="en-US"/>
          </a:p>
        </p:txBody>
      </p:sp>
      <p:sp>
        <p:nvSpPr>
          <p:cNvPr id="5" name="Rectangle 15"/>
          <p:cNvSpPr>
            <a:spLocks noGrp="1" noChangeArrowheads="1"/>
          </p:cNvSpPr>
          <p:nvPr>
            <p:ph type="ftr" sz="quarter" idx="11"/>
          </p:nvPr>
        </p:nvSpPr>
        <p:spPr>
          <a:ln/>
        </p:spPr>
        <p:txBody>
          <a:bodyPr/>
          <a:lstStyle>
            <a:lvl1pPr>
              <a:defRPr/>
            </a:lvl1pPr>
          </a:lstStyle>
          <a:p>
            <a:endParaRPr lang="zh-CN" altLang="en-US"/>
          </a:p>
        </p:txBody>
      </p:sp>
      <p:sp>
        <p:nvSpPr>
          <p:cNvPr id="6" name="Rectangle 16"/>
          <p:cNvSpPr>
            <a:spLocks noGrp="1" noChangeArrowheads="1"/>
          </p:cNvSpPr>
          <p:nvPr>
            <p:ph type="sldNum" sz="quarter" idx="12"/>
          </p:nvPr>
        </p:nvSpPr>
        <p:spPr>
          <a:ln/>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85169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150813"/>
            <a:ext cx="2087563" cy="6088062"/>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395288" y="150813"/>
            <a:ext cx="6113462" cy="60880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14"/>
          <p:cNvSpPr>
            <a:spLocks noGrp="1" noChangeArrowheads="1"/>
          </p:cNvSpPr>
          <p:nvPr>
            <p:ph type="dt" sz="half" idx="10"/>
          </p:nvPr>
        </p:nvSpPr>
        <p:spPr>
          <a:ln/>
        </p:spPr>
        <p:txBody>
          <a:bodyPr/>
          <a:lstStyle>
            <a:lvl1pPr>
              <a:defRPr/>
            </a:lvl1pPr>
          </a:lstStyle>
          <a:p>
            <a:fld id="{083984B0-224D-4256-BE98-11A5786E5895}" type="datetimeFigureOut">
              <a:rPr lang="zh-CN" altLang="en-US" smtClean="0"/>
              <a:pPr/>
              <a:t>2014-11-05</a:t>
            </a:fld>
            <a:endParaRPr lang="zh-CN" altLang="en-US"/>
          </a:p>
        </p:txBody>
      </p:sp>
      <p:sp>
        <p:nvSpPr>
          <p:cNvPr id="5" name="Rectangle 15"/>
          <p:cNvSpPr>
            <a:spLocks noGrp="1" noChangeArrowheads="1"/>
          </p:cNvSpPr>
          <p:nvPr>
            <p:ph type="ftr" sz="quarter" idx="11"/>
          </p:nvPr>
        </p:nvSpPr>
        <p:spPr>
          <a:ln/>
        </p:spPr>
        <p:txBody>
          <a:bodyPr/>
          <a:lstStyle>
            <a:lvl1pPr>
              <a:defRPr/>
            </a:lvl1pPr>
          </a:lstStyle>
          <a:p>
            <a:endParaRPr lang="zh-CN" altLang="en-US"/>
          </a:p>
        </p:txBody>
      </p:sp>
      <p:sp>
        <p:nvSpPr>
          <p:cNvPr id="6" name="Rectangle 16"/>
          <p:cNvSpPr>
            <a:spLocks noGrp="1" noChangeArrowheads="1"/>
          </p:cNvSpPr>
          <p:nvPr>
            <p:ph type="sldNum" sz="quarter" idx="12"/>
          </p:nvPr>
        </p:nvSpPr>
        <p:spPr>
          <a:ln/>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34783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14"/>
          <p:cNvSpPr>
            <a:spLocks noGrp="1" noChangeArrowheads="1"/>
          </p:cNvSpPr>
          <p:nvPr>
            <p:ph type="dt" sz="half" idx="10"/>
          </p:nvPr>
        </p:nvSpPr>
        <p:spPr>
          <a:ln/>
        </p:spPr>
        <p:txBody>
          <a:bodyPr/>
          <a:lstStyle>
            <a:lvl1pPr>
              <a:defRPr/>
            </a:lvl1pPr>
          </a:lstStyle>
          <a:p>
            <a:fld id="{083984B0-224D-4256-BE98-11A5786E5895}" type="datetimeFigureOut">
              <a:rPr lang="zh-CN" altLang="en-US" smtClean="0"/>
              <a:pPr/>
              <a:t>2014-11-05</a:t>
            </a:fld>
            <a:endParaRPr lang="zh-CN" altLang="en-US"/>
          </a:p>
        </p:txBody>
      </p:sp>
      <p:sp>
        <p:nvSpPr>
          <p:cNvPr id="5" name="Rectangle 15"/>
          <p:cNvSpPr>
            <a:spLocks noGrp="1" noChangeArrowheads="1"/>
          </p:cNvSpPr>
          <p:nvPr>
            <p:ph type="ftr" sz="quarter" idx="11"/>
          </p:nvPr>
        </p:nvSpPr>
        <p:spPr>
          <a:ln/>
        </p:spPr>
        <p:txBody>
          <a:bodyPr/>
          <a:lstStyle>
            <a:lvl1pPr>
              <a:defRPr/>
            </a:lvl1pPr>
          </a:lstStyle>
          <a:p>
            <a:endParaRPr lang="zh-CN" altLang="en-US"/>
          </a:p>
        </p:txBody>
      </p:sp>
      <p:sp>
        <p:nvSpPr>
          <p:cNvPr id="6" name="Rectangle 16"/>
          <p:cNvSpPr>
            <a:spLocks noGrp="1" noChangeArrowheads="1"/>
          </p:cNvSpPr>
          <p:nvPr>
            <p:ph type="sldNum" sz="quarter" idx="12"/>
          </p:nvPr>
        </p:nvSpPr>
        <p:spPr>
          <a:ln/>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261578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4"/>
          <p:cNvSpPr>
            <a:spLocks noGrp="1" noChangeArrowheads="1"/>
          </p:cNvSpPr>
          <p:nvPr>
            <p:ph type="dt" sz="half" idx="10"/>
          </p:nvPr>
        </p:nvSpPr>
        <p:spPr>
          <a:ln/>
        </p:spPr>
        <p:txBody>
          <a:bodyPr/>
          <a:lstStyle>
            <a:lvl1pPr>
              <a:defRPr/>
            </a:lvl1pPr>
          </a:lstStyle>
          <a:p>
            <a:fld id="{083984B0-224D-4256-BE98-11A5786E5895}" type="datetimeFigureOut">
              <a:rPr lang="zh-CN" altLang="en-US" smtClean="0"/>
              <a:pPr/>
              <a:t>2014-11-05</a:t>
            </a:fld>
            <a:endParaRPr lang="zh-CN" altLang="en-US"/>
          </a:p>
        </p:txBody>
      </p:sp>
      <p:sp>
        <p:nvSpPr>
          <p:cNvPr id="5" name="Rectangle 15"/>
          <p:cNvSpPr>
            <a:spLocks noGrp="1" noChangeArrowheads="1"/>
          </p:cNvSpPr>
          <p:nvPr>
            <p:ph type="ftr" sz="quarter" idx="11"/>
          </p:nvPr>
        </p:nvSpPr>
        <p:spPr>
          <a:ln/>
        </p:spPr>
        <p:txBody>
          <a:bodyPr/>
          <a:lstStyle>
            <a:lvl1pPr>
              <a:defRPr/>
            </a:lvl1pPr>
          </a:lstStyle>
          <a:p>
            <a:endParaRPr lang="zh-CN" altLang="en-US"/>
          </a:p>
        </p:txBody>
      </p:sp>
      <p:sp>
        <p:nvSpPr>
          <p:cNvPr id="6" name="Rectangle 16"/>
          <p:cNvSpPr>
            <a:spLocks noGrp="1" noChangeArrowheads="1"/>
          </p:cNvSpPr>
          <p:nvPr>
            <p:ph type="sldNum" sz="quarter" idx="12"/>
          </p:nvPr>
        </p:nvSpPr>
        <p:spPr>
          <a:ln/>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363986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395288" y="1412875"/>
            <a:ext cx="410051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412875"/>
            <a:ext cx="4100513"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14"/>
          <p:cNvSpPr>
            <a:spLocks noGrp="1" noChangeArrowheads="1"/>
          </p:cNvSpPr>
          <p:nvPr>
            <p:ph type="dt" sz="half" idx="10"/>
          </p:nvPr>
        </p:nvSpPr>
        <p:spPr>
          <a:ln/>
        </p:spPr>
        <p:txBody>
          <a:bodyPr/>
          <a:lstStyle>
            <a:lvl1pPr>
              <a:defRPr/>
            </a:lvl1pPr>
          </a:lstStyle>
          <a:p>
            <a:fld id="{083984B0-224D-4256-BE98-11A5786E5895}" type="datetimeFigureOut">
              <a:rPr lang="zh-CN" altLang="en-US" smtClean="0"/>
              <a:pPr/>
              <a:t>2014-11-05</a:t>
            </a:fld>
            <a:endParaRPr lang="zh-CN" altLang="en-US"/>
          </a:p>
        </p:txBody>
      </p:sp>
      <p:sp>
        <p:nvSpPr>
          <p:cNvPr id="6" name="Rectangle 15"/>
          <p:cNvSpPr>
            <a:spLocks noGrp="1" noChangeArrowheads="1"/>
          </p:cNvSpPr>
          <p:nvPr>
            <p:ph type="ftr" sz="quarter" idx="11"/>
          </p:nvPr>
        </p:nvSpPr>
        <p:spPr>
          <a:ln/>
        </p:spPr>
        <p:txBody>
          <a:bodyPr/>
          <a:lstStyle>
            <a:lvl1pPr>
              <a:defRPr/>
            </a:lvl1pPr>
          </a:lstStyle>
          <a:p>
            <a:endParaRPr lang="zh-CN" altLang="en-US"/>
          </a:p>
        </p:txBody>
      </p:sp>
      <p:sp>
        <p:nvSpPr>
          <p:cNvPr id="7" name="Rectangle 16"/>
          <p:cNvSpPr>
            <a:spLocks noGrp="1" noChangeArrowheads="1"/>
          </p:cNvSpPr>
          <p:nvPr>
            <p:ph type="sldNum" sz="quarter" idx="12"/>
          </p:nvPr>
        </p:nvSpPr>
        <p:spPr>
          <a:ln/>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361997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14"/>
          <p:cNvSpPr>
            <a:spLocks noGrp="1" noChangeArrowheads="1"/>
          </p:cNvSpPr>
          <p:nvPr>
            <p:ph type="dt" sz="half" idx="10"/>
          </p:nvPr>
        </p:nvSpPr>
        <p:spPr>
          <a:ln/>
        </p:spPr>
        <p:txBody>
          <a:bodyPr/>
          <a:lstStyle>
            <a:lvl1pPr>
              <a:defRPr/>
            </a:lvl1pPr>
          </a:lstStyle>
          <a:p>
            <a:fld id="{083984B0-224D-4256-BE98-11A5786E5895}" type="datetimeFigureOut">
              <a:rPr lang="zh-CN" altLang="en-US" smtClean="0"/>
              <a:pPr/>
              <a:t>2014-11-05</a:t>
            </a:fld>
            <a:endParaRPr lang="zh-CN" altLang="en-US"/>
          </a:p>
        </p:txBody>
      </p:sp>
      <p:sp>
        <p:nvSpPr>
          <p:cNvPr id="8" name="Rectangle 15"/>
          <p:cNvSpPr>
            <a:spLocks noGrp="1" noChangeArrowheads="1"/>
          </p:cNvSpPr>
          <p:nvPr>
            <p:ph type="ftr" sz="quarter" idx="11"/>
          </p:nvPr>
        </p:nvSpPr>
        <p:spPr>
          <a:ln/>
        </p:spPr>
        <p:txBody>
          <a:bodyPr/>
          <a:lstStyle>
            <a:lvl1pPr>
              <a:defRPr/>
            </a:lvl1pPr>
          </a:lstStyle>
          <a:p>
            <a:endParaRPr lang="zh-CN" altLang="en-US"/>
          </a:p>
        </p:txBody>
      </p:sp>
      <p:sp>
        <p:nvSpPr>
          <p:cNvPr id="9" name="Rectangle 16"/>
          <p:cNvSpPr>
            <a:spLocks noGrp="1" noChangeArrowheads="1"/>
          </p:cNvSpPr>
          <p:nvPr>
            <p:ph type="sldNum" sz="quarter" idx="12"/>
          </p:nvPr>
        </p:nvSpPr>
        <p:spPr>
          <a:ln/>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425675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Rectangle 14"/>
          <p:cNvSpPr>
            <a:spLocks noGrp="1" noChangeArrowheads="1"/>
          </p:cNvSpPr>
          <p:nvPr>
            <p:ph type="dt" sz="half" idx="10"/>
          </p:nvPr>
        </p:nvSpPr>
        <p:spPr>
          <a:ln/>
        </p:spPr>
        <p:txBody>
          <a:bodyPr/>
          <a:lstStyle>
            <a:lvl1pPr>
              <a:defRPr/>
            </a:lvl1pPr>
          </a:lstStyle>
          <a:p>
            <a:fld id="{083984B0-224D-4256-BE98-11A5786E5895}" type="datetimeFigureOut">
              <a:rPr lang="zh-CN" altLang="en-US" smtClean="0"/>
              <a:pPr/>
              <a:t>2014-11-05</a:t>
            </a:fld>
            <a:endParaRPr lang="zh-CN" altLang="en-US"/>
          </a:p>
        </p:txBody>
      </p:sp>
      <p:sp>
        <p:nvSpPr>
          <p:cNvPr id="4" name="Rectangle 15"/>
          <p:cNvSpPr>
            <a:spLocks noGrp="1" noChangeArrowheads="1"/>
          </p:cNvSpPr>
          <p:nvPr>
            <p:ph type="ftr" sz="quarter" idx="11"/>
          </p:nvPr>
        </p:nvSpPr>
        <p:spPr>
          <a:ln/>
        </p:spPr>
        <p:txBody>
          <a:bodyPr/>
          <a:lstStyle>
            <a:lvl1pPr>
              <a:defRPr/>
            </a:lvl1pPr>
          </a:lstStyle>
          <a:p>
            <a:endParaRPr lang="zh-CN" altLang="en-US"/>
          </a:p>
        </p:txBody>
      </p:sp>
      <p:sp>
        <p:nvSpPr>
          <p:cNvPr id="5" name="Rectangle 16"/>
          <p:cNvSpPr>
            <a:spLocks noGrp="1" noChangeArrowheads="1"/>
          </p:cNvSpPr>
          <p:nvPr>
            <p:ph type="sldNum" sz="quarter" idx="12"/>
          </p:nvPr>
        </p:nvSpPr>
        <p:spPr>
          <a:ln/>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181850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fld id="{083984B0-224D-4256-BE98-11A5786E5895}" type="datetimeFigureOut">
              <a:rPr lang="zh-CN" altLang="en-US" smtClean="0"/>
              <a:pPr/>
              <a:t>2014-11-05</a:t>
            </a:fld>
            <a:endParaRPr lang="zh-CN" altLang="en-US"/>
          </a:p>
        </p:txBody>
      </p:sp>
      <p:sp>
        <p:nvSpPr>
          <p:cNvPr id="3" name="Rectangle 15"/>
          <p:cNvSpPr>
            <a:spLocks noGrp="1" noChangeArrowheads="1"/>
          </p:cNvSpPr>
          <p:nvPr>
            <p:ph type="ftr" sz="quarter" idx="11"/>
          </p:nvPr>
        </p:nvSpPr>
        <p:spPr>
          <a:ln/>
        </p:spPr>
        <p:txBody>
          <a:bodyPr/>
          <a:lstStyle>
            <a:lvl1pPr>
              <a:defRPr/>
            </a:lvl1pPr>
          </a:lstStyle>
          <a:p>
            <a:endParaRPr lang="zh-CN" altLang="en-US"/>
          </a:p>
        </p:txBody>
      </p:sp>
      <p:sp>
        <p:nvSpPr>
          <p:cNvPr id="4" name="Rectangle 16"/>
          <p:cNvSpPr>
            <a:spLocks noGrp="1" noChangeArrowheads="1"/>
          </p:cNvSpPr>
          <p:nvPr>
            <p:ph type="sldNum" sz="quarter" idx="12"/>
          </p:nvPr>
        </p:nvSpPr>
        <p:spPr>
          <a:ln/>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41483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4"/>
          <p:cNvSpPr>
            <a:spLocks noGrp="1" noChangeArrowheads="1"/>
          </p:cNvSpPr>
          <p:nvPr>
            <p:ph type="dt" sz="half" idx="10"/>
          </p:nvPr>
        </p:nvSpPr>
        <p:spPr>
          <a:ln/>
        </p:spPr>
        <p:txBody>
          <a:bodyPr/>
          <a:lstStyle>
            <a:lvl1pPr>
              <a:defRPr/>
            </a:lvl1pPr>
          </a:lstStyle>
          <a:p>
            <a:fld id="{083984B0-224D-4256-BE98-11A5786E5895}" type="datetimeFigureOut">
              <a:rPr lang="zh-CN" altLang="en-US" smtClean="0"/>
              <a:pPr/>
              <a:t>2014-11-05</a:t>
            </a:fld>
            <a:endParaRPr lang="zh-CN" altLang="en-US"/>
          </a:p>
        </p:txBody>
      </p:sp>
      <p:sp>
        <p:nvSpPr>
          <p:cNvPr id="6" name="Rectangle 15"/>
          <p:cNvSpPr>
            <a:spLocks noGrp="1" noChangeArrowheads="1"/>
          </p:cNvSpPr>
          <p:nvPr>
            <p:ph type="ftr" sz="quarter" idx="11"/>
          </p:nvPr>
        </p:nvSpPr>
        <p:spPr>
          <a:ln/>
        </p:spPr>
        <p:txBody>
          <a:bodyPr/>
          <a:lstStyle>
            <a:lvl1pPr>
              <a:defRPr/>
            </a:lvl1pPr>
          </a:lstStyle>
          <a:p>
            <a:endParaRPr lang="zh-CN" altLang="en-US"/>
          </a:p>
        </p:txBody>
      </p:sp>
      <p:sp>
        <p:nvSpPr>
          <p:cNvPr id="7" name="Rectangle 16"/>
          <p:cNvSpPr>
            <a:spLocks noGrp="1" noChangeArrowheads="1"/>
          </p:cNvSpPr>
          <p:nvPr>
            <p:ph type="sldNum" sz="quarter" idx="12"/>
          </p:nvPr>
        </p:nvSpPr>
        <p:spPr>
          <a:ln/>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184674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4"/>
          <p:cNvSpPr>
            <a:spLocks noGrp="1" noChangeArrowheads="1"/>
          </p:cNvSpPr>
          <p:nvPr>
            <p:ph type="dt" sz="half" idx="10"/>
          </p:nvPr>
        </p:nvSpPr>
        <p:spPr>
          <a:ln/>
        </p:spPr>
        <p:txBody>
          <a:bodyPr/>
          <a:lstStyle>
            <a:lvl1pPr>
              <a:defRPr/>
            </a:lvl1pPr>
          </a:lstStyle>
          <a:p>
            <a:fld id="{083984B0-224D-4256-BE98-11A5786E5895}" type="datetimeFigureOut">
              <a:rPr lang="zh-CN" altLang="en-US" smtClean="0"/>
              <a:pPr/>
              <a:t>2014-11-05</a:t>
            </a:fld>
            <a:endParaRPr lang="zh-CN" altLang="en-US"/>
          </a:p>
        </p:txBody>
      </p:sp>
      <p:sp>
        <p:nvSpPr>
          <p:cNvPr id="6" name="Rectangle 15"/>
          <p:cNvSpPr>
            <a:spLocks noGrp="1" noChangeArrowheads="1"/>
          </p:cNvSpPr>
          <p:nvPr>
            <p:ph type="ftr" sz="quarter" idx="11"/>
          </p:nvPr>
        </p:nvSpPr>
        <p:spPr>
          <a:ln/>
        </p:spPr>
        <p:txBody>
          <a:bodyPr/>
          <a:lstStyle>
            <a:lvl1pPr>
              <a:defRPr/>
            </a:lvl1pPr>
          </a:lstStyle>
          <a:p>
            <a:endParaRPr lang="zh-CN" altLang="en-US"/>
          </a:p>
        </p:txBody>
      </p:sp>
      <p:sp>
        <p:nvSpPr>
          <p:cNvPr id="7" name="Rectangle 16"/>
          <p:cNvSpPr>
            <a:spLocks noGrp="1" noChangeArrowheads="1"/>
          </p:cNvSpPr>
          <p:nvPr>
            <p:ph type="sldNum" sz="quarter" idx="12"/>
          </p:nvPr>
        </p:nvSpPr>
        <p:spPr>
          <a:ln/>
        </p:spPr>
        <p:txBody>
          <a:bodyPr/>
          <a:lstStyle>
            <a:lvl1pPr>
              <a:defRPr/>
            </a:lvl1pPr>
          </a:lstStyle>
          <a:p>
            <a:fld id="{F8CC6D23-8E71-4756-B6D6-2F7E3E32D270}" type="slidenum">
              <a:rPr lang="zh-CN" altLang="en-US" smtClean="0"/>
              <a:pPr/>
              <a:t>‹#›</a:t>
            </a:fld>
            <a:endParaRPr lang="zh-CN" altLang="en-US"/>
          </a:p>
        </p:txBody>
      </p:sp>
    </p:spTree>
    <p:extLst>
      <p:ext uri="{BB962C8B-B14F-4D97-AF65-F5344CB8AC3E}">
        <p14:creationId xmlns:p14="http://schemas.microsoft.com/office/powerpoint/2010/main" xmlns="" val="133980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7" descr="slide master_2011"/>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5288" y="150813"/>
            <a:ext cx="7377112"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zh-CN" altLang="en-GB" smtClean="0"/>
              <a:t>单击此处编辑母版标题样式</a:t>
            </a:r>
          </a:p>
        </p:txBody>
      </p:sp>
      <p:sp>
        <p:nvSpPr>
          <p:cNvPr id="1028" name="Rectangle 3"/>
          <p:cNvSpPr>
            <a:spLocks noGrp="1" noChangeArrowheads="1"/>
          </p:cNvSpPr>
          <p:nvPr>
            <p:ph type="body" idx="1"/>
          </p:nvPr>
        </p:nvSpPr>
        <p:spPr bwMode="auto">
          <a:xfrm>
            <a:off x="395288" y="1412875"/>
            <a:ext cx="8353425" cy="482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zh-CN" altLang="en-GB" smtClean="0"/>
              <a:t>单击此处编辑母版文本样式</a:t>
            </a:r>
          </a:p>
          <a:p>
            <a:pPr lvl="1"/>
            <a:r>
              <a:rPr lang="zh-CN" altLang="en-GB" smtClean="0"/>
              <a:t>第二级</a:t>
            </a:r>
          </a:p>
          <a:p>
            <a:pPr lvl="2"/>
            <a:r>
              <a:rPr lang="zh-CN" altLang="en-GB" smtClean="0"/>
              <a:t>第三级</a:t>
            </a:r>
          </a:p>
          <a:p>
            <a:pPr lvl="3"/>
            <a:r>
              <a:rPr lang="zh-CN" altLang="en-GB" smtClean="0"/>
              <a:t>第四级</a:t>
            </a:r>
          </a:p>
          <a:p>
            <a:pPr lvl="4"/>
            <a:r>
              <a:rPr lang="zh-CN" altLang="en-GB" smtClean="0"/>
              <a:t>第五级</a:t>
            </a:r>
          </a:p>
        </p:txBody>
      </p:sp>
      <p:sp>
        <p:nvSpPr>
          <p:cNvPr id="1038" name="Rectangle 14"/>
          <p:cNvSpPr>
            <a:spLocks noGrp="1" noChangeArrowheads="1"/>
          </p:cNvSpPr>
          <p:nvPr>
            <p:ph type="dt" sz="half" idx="2"/>
          </p:nvPr>
        </p:nvSpPr>
        <p:spPr bwMode="white">
          <a:xfrm>
            <a:off x="6096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00">
                <a:ea typeface="+mn-ea"/>
              </a:defRPr>
            </a:lvl1pPr>
          </a:lstStyle>
          <a:p>
            <a:fld id="{083984B0-224D-4256-BE98-11A5786E5895}" type="datetimeFigureOut">
              <a:rPr lang="zh-CN" altLang="en-US" smtClean="0"/>
              <a:pPr/>
              <a:t>2014-11-05</a:t>
            </a:fld>
            <a:endParaRPr lang="zh-CN" altLang="en-US"/>
          </a:p>
        </p:txBody>
      </p:sp>
      <p:sp>
        <p:nvSpPr>
          <p:cNvPr id="1039" name="Rectangle 15"/>
          <p:cNvSpPr>
            <a:spLocks noGrp="1" noChangeArrowheads="1"/>
          </p:cNvSpPr>
          <p:nvPr>
            <p:ph type="ftr" sz="quarter" idx="3"/>
          </p:nvPr>
        </p:nvSpPr>
        <p:spPr bwMode="white">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00">
                <a:ea typeface="+mn-ea"/>
              </a:defRPr>
            </a:lvl1pPr>
          </a:lstStyle>
          <a:p>
            <a:endParaRPr lang="zh-CN" altLang="en-US"/>
          </a:p>
        </p:txBody>
      </p:sp>
      <p:sp>
        <p:nvSpPr>
          <p:cNvPr id="1040" name="Rectangle 16"/>
          <p:cNvSpPr>
            <a:spLocks noGrp="1" noChangeArrowheads="1"/>
          </p:cNvSpPr>
          <p:nvPr>
            <p:ph type="sldNum" sz="quarter" idx="4"/>
          </p:nvPr>
        </p:nvSpPr>
        <p:spPr bwMode="white">
          <a:xfrm>
            <a:off x="66294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00">
                <a:ea typeface="+mn-ea"/>
              </a:defRPr>
            </a:lvl1pPr>
          </a:lstStyle>
          <a:p>
            <a:fld id="{F8CC6D23-8E71-4756-B6D6-2F7E3E32D27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234342"/>
            <a:ext cx="8277225" cy="1661993"/>
          </a:xfrm>
        </p:spPr>
        <p:txBody>
          <a:bodyPr anchorCtr="1"/>
          <a:lstStyle/>
          <a:p>
            <a:pPr algn="r" eaLnBrk="1" hangingPunct="1"/>
            <a:r>
              <a:rPr lang="en-US" altLang="zh-CN" dirty="0" smtClean="0">
                <a:ea typeface="宋体" pitchFamily="2" charset="-122"/>
              </a:rPr>
              <a:t>Emerald</a:t>
            </a:r>
            <a:r>
              <a:rPr lang="zh-CN" altLang="en-US" dirty="0" smtClean="0">
                <a:ea typeface="宋体" pitchFamily="2" charset="-122"/>
              </a:rPr>
              <a:t>平台使用指南</a:t>
            </a:r>
            <a:r>
              <a:rPr lang="en-US" altLang="zh-CN" dirty="0" smtClean="0">
                <a:ea typeface="宋体" pitchFamily="2" charset="-122"/>
              </a:rPr>
              <a:t/>
            </a:r>
            <a:br>
              <a:rPr lang="en-US" altLang="zh-CN" dirty="0" smtClean="0">
                <a:ea typeface="宋体" pitchFamily="2" charset="-122"/>
              </a:rPr>
            </a:br>
            <a:r>
              <a:rPr lang="en-US" altLang="zh-CN" dirty="0">
                <a:ea typeface="宋体" pitchFamily="2" charset="-122"/>
              </a:rPr>
              <a:t> </a:t>
            </a:r>
            <a:r>
              <a:rPr lang="en-US" altLang="zh-CN" dirty="0" smtClean="0">
                <a:ea typeface="宋体" pitchFamily="2" charset="-122"/>
              </a:rPr>
              <a:t>            -</a:t>
            </a:r>
            <a:r>
              <a:rPr lang="zh-CN" altLang="en-US" dirty="0" smtClean="0">
                <a:ea typeface="宋体" pitchFamily="2" charset="-122"/>
              </a:rPr>
              <a:t>辅助资源</a:t>
            </a:r>
            <a:endParaRPr lang="en-US" altLang="zh-CN" dirty="0" smtClean="0">
              <a:ea typeface="宋体" pitchFamily="2" charset="-122"/>
            </a:endParaRPr>
          </a:p>
        </p:txBody>
      </p:sp>
      <p:sp>
        <p:nvSpPr>
          <p:cNvPr id="3" name="Rectangle 3"/>
          <p:cNvSpPr>
            <a:spLocks noChangeArrowheads="1"/>
          </p:cNvSpPr>
          <p:nvPr/>
        </p:nvSpPr>
        <p:spPr bwMode="auto">
          <a:xfrm>
            <a:off x="4743450" y="5903913"/>
            <a:ext cx="3181350" cy="661987"/>
          </a:xfrm>
          <a:prstGeom prst="rect">
            <a:avLst/>
          </a:prstGeom>
          <a:noFill/>
          <a:ln w="9525">
            <a:noFill/>
            <a:miter lim="800000"/>
            <a:headEnd/>
            <a:tailEnd/>
          </a:ln>
        </p:spPr>
        <p:txBody>
          <a:bodyPr lIns="0" tIns="0" rIns="0" bIns="0"/>
          <a:lstStyle/>
          <a:p>
            <a:r>
              <a:rPr lang="zh-CN" altLang="en-US" sz="1600" b="1" i="1" dirty="0">
                <a:ea typeface="华文细黑" pitchFamily="2" charset="-122"/>
              </a:rPr>
              <a:t>疑问咨询：</a:t>
            </a:r>
            <a:endParaRPr lang="en-US" altLang="zh-CN" sz="1600" b="1" i="1" dirty="0">
              <a:ea typeface="华文细黑" pitchFamily="2" charset="-122"/>
            </a:endParaRPr>
          </a:p>
          <a:p>
            <a:r>
              <a:rPr lang="en-US" altLang="zh-CN" sz="1600" b="1" i="1" dirty="0">
                <a:ea typeface="华文细黑" pitchFamily="2" charset="-122"/>
              </a:rPr>
              <a:t>service@emeraldinsight.com.cn</a:t>
            </a:r>
            <a:endParaRPr lang="zh-CN" altLang="en-US" sz="1600" b="1" i="1" dirty="0">
              <a:ea typeface="华文细黑" pitchFamily="2" charset="-122"/>
            </a:endParaRPr>
          </a:p>
        </p:txBody>
      </p:sp>
    </p:spTree>
    <p:extLst>
      <p:ext uri="{BB962C8B-B14F-4D97-AF65-F5344CB8AC3E}">
        <p14:creationId xmlns:p14="http://schemas.microsoft.com/office/powerpoint/2010/main" xmlns="" val="1276494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内容占位符 1"/>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95288" y="1568450"/>
            <a:ext cx="8353425" cy="4514850"/>
          </a:xfrm>
        </p:spPr>
      </p:pic>
      <p:sp>
        <p:nvSpPr>
          <p:cNvPr id="28675" name="标题 1"/>
          <p:cNvSpPr>
            <a:spLocks noGrp="1"/>
          </p:cNvSpPr>
          <p:nvPr>
            <p:ph type="title"/>
          </p:nvPr>
        </p:nvSpPr>
        <p:spPr/>
        <p:txBody>
          <a:bodyPr/>
          <a:lstStyle/>
          <a:p>
            <a:r>
              <a:rPr lang="zh-CN" altLang="en-US" smtClean="0">
                <a:ea typeface="华文细黑" pitchFamily="2" charset="-122"/>
              </a:rPr>
              <a:t>国际会议信息</a:t>
            </a:r>
          </a:p>
        </p:txBody>
      </p:sp>
      <p:sp>
        <p:nvSpPr>
          <p:cNvPr id="7" name="矩形 6"/>
          <p:cNvSpPr/>
          <p:nvPr/>
        </p:nvSpPr>
        <p:spPr bwMode="auto">
          <a:xfrm>
            <a:off x="5788025" y="2349500"/>
            <a:ext cx="690563" cy="215900"/>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zh-CN" altLang="en-US">
              <a:solidFill>
                <a:schemeClr val="tx1"/>
              </a:solidFill>
            </a:endParaRPr>
          </a:p>
        </p:txBody>
      </p:sp>
      <p:sp>
        <p:nvSpPr>
          <p:cNvPr id="8" name="矩形 7"/>
          <p:cNvSpPr/>
          <p:nvPr/>
        </p:nvSpPr>
        <p:spPr bwMode="auto">
          <a:xfrm>
            <a:off x="2092325" y="2959100"/>
            <a:ext cx="2200275" cy="287338"/>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zh-CN" altLang="en-US">
              <a:solidFill>
                <a:schemeClr val="tx1"/>
              </a:solidFill>
            </a:endParaRPr>
          </a:p>
        </p:txBody>
      </p:sp>
      <p:sp>
        <p:nvSpPr>
          <p:cNvPr id="9" name="矩形 8"/>
          <p:cNvSpPr/>
          <p:nvPr/>
        </p:nvSpPr>
        <p:spPr bwMode="auto">
          <a:xfrm>
            <a:off x="2092325" y="3975100"/>
            <a:ext cx="3178175" cy="287338"/>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zh-CN" altLang="en-US">
              <a:solidFill>
                <a:schemeClr val="tx1"/>
              </a:solidFill>
            </a:endParaRPr>
          </a:p>
        </p:txBody>
      </p:sp>
      <p:sp>
        <p:nvSpPr>
          <p:cNvPr id="28679" name="矩形 2"/>
          <p:cNvSpPr>
            <a:spLocks noChangeArrowheads="1"/>
          </p:cNvSpPr>
          <p:nvPr/>
        </p:nvSpPr>
        <p:spPr bwMode="auto">
          <a:xfrm>
            <a:off x="381000" y="1549400"/>
            <a:ext cx="8394700" cy="4521200"/>
          </a:xfrm>
          <a:prstGeom prst="rect">
            <a:avLst/>
          </a:prstGeom>
          <a:noFill/>
          <a:ln w="28575" algn="ctr">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en-US">
              <a:ea typeface="华文细黑" pitchFamily="2" charset="-122"/>
            </a:endParaRPr>
          </a:p>
        </p:txBody>
      </p:sp>
    </p:spTree>
    <p:extLst>
      <p:ext uri="{BB962C8B-B14F-4D97-AF65-F5344CB8AC3E}">
        <p14:creationId xmlns:p14="http://schemas.microsoft.com/office/powerpoint/2010/main" xmlns="" val="3792395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en-US" altLang="zh-CN" smtClean="0">
                <a:ea typeface="华文细黑" pitchFamily="2" charset="-122"/>
              </a:rPr>
              <a:t>Learning Zone—</a:t>
            </a:r>
            <a:r>
              <a:rPr lang="zh-CN" altLang="en-US" smtClean="0">
                <a:ea typeface="华文细黑" pitchFamily="2" charset="-122"/>
              </a:rPr>
              <a:t>学习园地</a:t>
            </a:r>
          </a:p>
        </p:txBody>
      </p:sp>
      <p:pic>
        <p:nvPicPr>
          <p:cNvPr id="2969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0" y="1309688"/>
            <a:ext cx="8940800" cy="5381625"/>
          </a:xfrm>
          <a:prstGeom prst="rect">
            <a:avLst/>
          </a:prstGeom>
          <a:noFill/>
          <a:ln w="28575">
            <a:solidFill>
              <a:srgbClr val="008F5A"/>
            </a:solidFill>
            <a:miter lim="800000"/>
            <a:headEnd/>
            <a:tailEnd/>
          </a:ln>
          <a:extLst>
            <a:ext uri="{909E8E84-426E-40DD-AFC4-6F175D3DCCD1}">
              <a14:hiddenFill xmlns:a14="http://schemas.microsoft.com/office/drawing/2010/main" xmlns="">
                <a:solidFill>
                  <a:srgbClr val="FFFFFF"/>
                </a:solidFill>
              </a14:hiddenFill>
            </a:ext>
          </a:extLst>
        </p:spPr>
      </p:pic>
      <p:sp>
        <p:nvSpPr>
          <p:cNvPr id="6" name="圆角矩形 5"/>
          <p:cNvSpPr>
            <a:spLocks noChangeArrowheads="1"/>
          </p:cNvSpPr>
          <p:nvPr/>
        </p:nvSpPr>
        <p:spPr bwMode="auto">
          <a:xfrm>
            <a:off x="3132138" y="3624263"/>
            <a:ext cx="1008062" cy="271462"/>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管理技巧</a:t>
            </a:r>
          </a:p>
        </p:txBody>
      </p:sp>
      <p:sp>
        <p:nvSpPr>
          <p:cNvPr id="7" name="圆角矩形 6"/>
          <p:cNvSpPr>
            <a:spLocks noChangeArrowheads="1"/>
          </p:cNvSpPr>
          <p:nvPr/>
        </p:nvSpPr>
        <p:spPr bwMode="auto">
          <a:xfrm>
            <a:off x="6953250" y="3611563"/>
            <a:ext cx="1655763" cy="271462"/>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管理学大师访谈录</a:t>
            </a:r>
          </a:p>
        </p:txBody>
      </p:sp>
      <p:sp>
        <p:nvSpPr>
          <p:cNvPr id="8" name="圆角矩形 7"/>
          <p:cNvSpPr>
            <a:spLocks noChangeArrowheads="1"/>
          </p:cNvSpPr>
          <p:nvPr/>
        </p:nvSpPr>
        <p:spPr bwMode="auto">
          <a:xfrm>
            <a:off x="3819525" y="4635500"/>
            <a:ext cx="1008063" cy="271463"/>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学习技巧</a:t>
            </a:r>
          </a:p>
        </p:txBody>
      </p:sp>
      <p:sp>
        <p:nvSpPr>
          <p:cNvPr id="9" name="圆角矩形 8"/>
          <p:cNvSpPr>
            <a:spLocks noChangeArrowheads="1"/>
          </p:cNvSpPr>
          <p:nvPr/>
        </p:nvSpPr>
        <p:spPr bwMode="auto">
          <a:xfrm>
            <a:off x="7346950" y="4610100"/>
            <a:ext cx="1193800" cy="271463"/>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学术评论集</a:t>
            </a:r>
          </a:p>
        </p:txBody>
      </p:sp>
    </p:spTree>
    <p:extLst>
      <p:ext uri="{BB962C8B-B14F-4D97-AF65-F5344CB8AC3E}">
        <p14:creationId xmlns:p14="http://schemas.microsoft.com/office/powerpoint/2010/main" xmlns="" val="28392443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en-US" altLang="zh-CN" smtClean="0">
                <a:ea typeface="华文细黑" pitchFamily="2" charset="-122"/>
              </a:rPr>
              <a:t>Teaching Zone—</a:t>
            </a:r>
            <a:r>
              <a:rPr lang="zh-CN" altLang="en-US" smtClean="0">
                <a:ea typeface="华文细黑" pitchFamily="2" charset="-122"/>
              </a:rPr>
              <a:t>教学园地</a:t>
            </a:r>
          </a:p>
        </p:txBody>
      </p:sp>
      <p:pic>
        <p:nvPicPr>
          <p:cNvPr id="307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5" y="1308100"/>
            <a:ext cx="8816975" cy="5437188"/>
          </a:xfrm>
          <a:prstGeom prst="rect">
            <a:avLst/>
          </a:prstGeom>
          <a:noFill/>
          <a:ln w="28575">
            <a:solidFill>
              <a:srgbClr val="008F5A"/>
            </a:solidFill>
            <a:miter lim="800000"/>
            <a:headEnd/>
            <a:tailEnd/>
          </a:ln>
          <a:extLst>
            <a:ext uri="{909E8E84-426E-40DD-AFC4-6F175D3DCCD1}">
              <a14:hiddenFill xmlns:a14="http://schemas.microsoft.com/office/drawing/2010/main" xmlns="">
                <a:solidFill>
                  <a:srgbClr val="FFFFFF"/>
                </a:solidFill>
              </a14:hiddenFill>
            </a:ext>
          </a:extLst>
        </p:spPr>
      </p:pic>
      <p:sp>
        <p:nvSpPr>
          <p:cNvPr id="6" name="圆角矩形 5"/>
          <p:cNvSpPr>
            <a:spLocks noChangeArrowheads="1"/>
          </p:cNvSpPr>
          <p:nvPr/>
        </p:nvSpPr>
        <p:spPr bwMode="auto">
          <a:xfrm>
            <a:off x="3486150" y="6032500"/>
            <a:ext cx="1168400" cy="271463"/>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管理学书评</a:t>
            </a:r>
          </a:p>
        </p:txBody>
      </p:sp>
      <p:sp>
        <p:nvSpPr>
          <p:cNvPr id="7" name="圆角矩形 6"/>
          <p:cNvSpPr>
            <a:spLocks noChangeArrowheads="1"/>
          </p:cNvSpPr>
          <p:nvPr/>
        </p:nvSpPr>
        <p:spPr bwMode="auto">
          <a:xfrm>
            <a:off x="6818313" y="5116513"/>
            <a:ext cx="1109662" cy="273050"/>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名人访谈录</a:t>
            </a:r>
          </a:p>
        </p:txBody>
      </p:sp>
      <p:sp>
        <p:nvSpPr>
          <p:cNvPr id="8" name="圆角矩形 7"/>
          <p:cNvSpPr>
            <a:spLocks noChangeArrowheads="1"/>
          </p:cNvSpPr>
          <p:nvPr/>
        </p:nvSpPr>
        <p:spPr bwMode="auto">
          <a:xfrm>
            <a:off x="7091363" y="4178300"/>
            <a:ext cx="792162" cy="271463"/>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案例集</a:t>
            </a:r>
          </a:p>
        </p:txBody>
      </p:sp>
    </p:spTree>
    <p:extLst>
      <p:ext uri="{BB962C8B-B14F-4D97-AF65-F5344CB8AC3E}">
        <p14:creationId xmlns:p14="http://schemas.microsoft.com/office/powerpoint/2010/main" xmlns="" val="2633399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1"/>
          </p:nvPr>
        </p:nvSpPr>
        <p:spPr/>
        <p:txBody>
          <a:bodyPr/>
          <a:lstStyle/>
          <a:p>
            <a:endParaRPr lang="zh-CN" altLang="en-US" smtClean="0">
              <a:ea typeface="华文细黑" pitchFamily="2" charset="-122"/>
            </a:endParaRPr>
          </a:p>
        </p:txBody>
      </p:sp>
      <p:pic>
        <p:nvPicPr>
          <p:cNvPr id="3174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1325563"/>
            <a:ext cx="9163050" cy="5532437"/>
          </a:xfrm>
          <a:prstGeom prst="rect">
            <a:avLst/>
          </a:prstGeom>
          <a:noFill/>
          <a:ln w="28575">
            <a:solidFill>
              <a:srgbClr val="008F5A"/>
            </a:solidFill>
            <a:miter lim="800000"/>
            <a:headEnd/>
            <a:tailEnd/>
          </a:ln>
          <a:extLst>
            <a:ext uri="{909E8E84-426E-40DD-AFC4-6F175D3DCCD1}">
              <a14:hiddenFill xmlns:a14="http://schemas.microsoft.com/office/drawing/2010/main" xmlns="">
                <a:solidFill>
                  <a:srgbClr val="FFFFFF"/>
                </a:solidFill>
              </a14:hiddenFill>
            </a:ext>
          </a:extLst>
        </p:spPr>
      </p:pic>
      <p:sp>
        <p:nvSpPr>
          <p:cNvPr id="31748" name="标题 1"/>
          <p:cNvSpPr>
            <a:spLocks noGrp="1"/>
          </p:cNvSpPr>
          <p:nvPr>
            <p:ph type="title"/>
          </p:nvPr>
        </p:nvSpPr>
        <p:spPr/>
        <p:txBody>
          <a:bodyPr/>
          <a:lstStyle/>
          <a:p>
            <a:r>
              <a:rPr lang="en-US" altLang="zh-CN" smtClean="0">
                <a:ea typeface="华文细黑" pitchFamily="2" charset="-122"/>
              </a:rPr>
              <a:t>Multimedia Zone——</a:t>
            </a:r>
            <a:r>
              <a:rPr lang="zh-CN" altLang="en-US" smtClean="0">
                <a:ea typeface="华文细黑" pitchFamily="2" charset="-122"/>
              </a:rPr>
              <a:t>多媒体园地</a:t>
            </a:r>
          </a:p>
        </p:txBody>
      </p:sp>
      <p:sp>
        <p:nvSpPr>
          <p:cNvPr id="31749" name="矩形 1"/>
          <p:cNvSpPr>
            <a:spLocks noChangeArrowheads="1"/>
          </p:cNvSpPr>
          <p:nvPr/>
        </p:nvSpPr>
        <p:spPr bwMode="auto">
          <a:xfrm>
            <a:off x="6616700" y="3155950"/>
            <a:ext cx="2438400" cy="3676650"/>
          </a:xfrm>
          <a:prstGeom prst="rect">
            <a:avLst/>
          </a:prstGeom>
          <a:noFill/>
          <a:ln w="2857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ea typeface="华文细黑" pitchFamily="2" charset="-122"/>
            </a:endParaRPr>
          </a:p>
        </p:txBody>
      </p:sp>
    </p:spTree>
    <p:extLst>
      <p:ext uri="{BB962C8B-B14F-4D97-AF65-F5344CB8AC3E}">
        <p14:creationId xmlns:p14="http://schemas.microsoft.com/office/powerpoint/2010/main" xmlns="" val="135163140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27000" y="1820863"/>
            <a:ext cx="8851900" cy="830262"/>
          </a:xfrm>
        </p:spPr>
        <p:txBody>
          <a:bodyPr anchorCtr="1"/>
          <a:lstStyle/>
          <a:p>
            <a:pPr algn="ctr" eaLnBrk="1" hangingPunct="1"/>
            <a:r>
              <a:rPr lang="zh-CN" altLang="en-US" smtClean="0">
                <a:latin typeface="微软雅黑" pitchFamily="34" charset="-122"/>
                <a:ea typeface="微软雅黑" pitchFamily="34" charset="-122"/>
              </a:rPr>
              <a:t>谢谢您使用</a:t>
            </a:r>
            <a:r>
              <a:rPr lang="en-US" altLang="zh-CN" smtClean="0">
                <a:latin typeface="微软雅黑" pitchFamily="34" charset="-122"/>
                <a:ea typeface="微软雅黑" pitchFamily="34" charset="-122"/>
              </a:rPr>
              <a:t>Emerald</a:t>
            </a:r>
            <a:r>
              <a:rPr lang="zh-CN" altLang="en-US" smtClean="0">
                <a:latin typeface="微软雅黑" pitchFamily="34" charset="-122"/>
                <a:ea typeface="微软雅黑" pitchFamily="34" charset="-122"/>
              </a:rPr>
              <a:t>资源！</a:t>
            </a:r>
            <a:endParaRPr lang="en-US" altLang="zh-CN" smtClean="0">
              <a:latin typeface="微软雅黑" pitchFamily="34" charset="-122"/>
              <a:ea typeface="微软雅黑" pitchFamily="34" charset="-122"/>
            </a:endParaRPr>
          </a:p>
        </p:txBody>
      </p:sp>
      <p:sp>
        <p:nvSpPr>
          <p:cNvPr id="33795" name="Rectangle 3"/>
          <p:cNvSpPr>
            <a:spLocks noChangeArrowheads="1"/>
          </p:cNvSpPr>
          <p:nvPr/>
        </p:nvSpPr>
        <p:spPr bwMode="auto">
          <a:xfrm>
            <a:off x="539750" y="4473575"/>
            <a:ext cx="8064500"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a:r>
              <a:rPr lang="en-US" altLang="zh-CN" sz="4000" i="1">
                <a:solidFill>
                  <a:schemeClr val="accent2"/>
                </a:solidFill>
                <a:ea typeface="华文细黑" pitchFamily="2" charset="-122"/>
              </a:rPr>
              <a:t>service@emeraldinsight.com.cn</a:t>
            </a:r>
            <a:endParaRPr lang="zh-CN" altLang="en-US" sz="4000" i="1">
              <a:solidFill>
                <a:schemeClr val="accent2"/>
              </a:solidFill>
              <a:ea typeface="华文细黑" pitchFamily="2" charset="-122"/>
            </a:endParaRPr>
          </a:p>
        </p:txBody>
      </p:sp>
    </p:spTree>
    <p:extLst>
      <p:ext uri="{BB962C8B-B14F-4D97-AF65-F5344CB8AC3E}">
        <p14:creationId xmlns:p14="http://schemas.microsoft.com/office/powerpoint/2010/main" xmlns="" val="83139180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536" y="527844"/>
            <a:ext cx="7377113" cy="596900"/>
          </a:xfrm>
        </p:spPr>
        <p:txBody>
          <a:bodyPr/>
          <a:lstStyle/>
          <a:p>
            <a:r>
              <a:rPr lang="en-US" altLang="zh-CN" dirty="0" smtClean="0">
                <a:ea typeface="华文细黑" pitchFamily="2" charset="-122"/>
              </a:rPr>
              <a:t>Emerald</a:t>
            </a:r>
            <a:r>
              <a:rPr lang="zh-CN" altLang="en-US" dirty="0" smtClean="0">
                <a:ea typeface="华文细黑" pitchFamily="2" charset="-122"/>
              </a:rPr>
              <a:t>平台资源概览</a:t>
            </a:r>
          </a:p>
        </p:txBody>
      </p:sp>
      <p:pic>
        <p:nvPicPr>
          <p:cNvPr id="5123" name="Picture 7" descr="期刊"/>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96752"/>
            <a:ext cx="2723131" cy="2651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Text Box 8"/>
          <p:cNvSpPr txBox="1">
            <a:spLocks noChangeArrowheads="1"/>
          </p:cNvSpPr>
          <p:nvPr/>
        </p:nvSpPr>
        <p:spPr bwMode="auto">
          <a:xfrm>
            <a:off x="3408020" y="1331476"/>
            <a:ext cx="1569660" cy="369332"/>
          </a:xfrm>
          <a:prstGeom prst="rect">
            <a:avLst/>
          </a:prstGeom>
          <a:ln/>
          <a:extLst/>
        </p:spPr>
        <p:style>
          <a:lnRef idx="2">
            <a:schemeClr val="accent1"/>
          </a:lnRef>
          <a:fillRef idx="1">
            <a:schemeClr val="lt1"/>
          </a:fillRef>
          <a:effectRef idx="0">
            <a:schemeClr val="accent1"/>
          </a:effectRef>
          <a:fontRef idx="minor">
            <a:schemeClr val="dk1"/>
          </a:fontRef>
        </p:style>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algn="ctr" eaLnBrk="0" fontAlgn="base" hangingPunct="0">
              <a:spcBef>
                <a:spcPct val="0"/>
              </a:spcBef>
              <a:spcAft>
                <a:spcPct val="0"/>
              </a:spcAft>
              <a:defRPr>
                <a:solidFill>
                  <a:schemeClr val="tx1"/>
                </a:solidFill>
                <a:latin typeface="Arial" charset="0"/>
                <a:ea typeface="宋体" charset="-122"/>
              </a:defRPr>
            </a:lvl6pPr>
            <a:lvl7pPr marL="2971800" indent="-228600" algn="ctr" eaLnBrk="0" fontAlgn="base" hangingPunct="0">
              <a:spcBef>
                <a:spcPct val="0"/>
              </a:spcBef>
              <a:spcAft>
                <a:spcPct val="0"/>
              </a:spcAft>
              <a:defRPr>
                <a:solidFill>
                  <a:schemeClr val="tx1"/>
                </a:solidFill>
                <a:latin typeface="Arial" charset="0"/>
                <a:ea typeface="宋体" charset="-122"/>
              </a:defRPr>
            </a:lvl7pPr>
            <a:lvl8pPr marL="3429000" indent="-228600" algn="ctr" eaLnBrk="0" fontAlgn="base" hangingPunct="0">
              <a:spcBef>
                <a:spcPct val="0"/>
              </a:spcBef>
              <a:spcAft>
                <a:spcPct val="0"/>
              </a:spcAft>
              <a:defRPr>
                <a:solidFill>
                  <a:schemeClr val="tx1"/>
                </a:solidFill>
                <a:latin typeface="Arial" charset="0"/>
                <a:ea typeface="宋体" charset="-122"/>
              </a:defRPr>
            </a:lvl8pPr>
            <a:lvl9pPr marL="3886200" indent="-228600" algn="ctr"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dirty="0" smtClean="0">
                <a:ea typeface="华文细黑" pitchFamily="2" charset="-122"/>
              </a:rPr>
              <a:t>同行</a:t>
            </a:r>
            <a:r>
              <a:rPr lang="zh-CN" altLang="en-US" b="1" dirty="0">
                <a:ea typeface="华文细黑" pitchFamily="2" charset="-122"/>
              </a:rPr>
              <a:t>评审</a:t>
            </a:r>
            <a:r>
              <a:rPr lang="zh-CN" altLang="en-US" b="1" dirty="0" smtClean="0">
                <a:ea typeface="华文细黑" pitchFamily="2" charset="-122"/>
              </a:rPr>
              <a:t>期刊</a:t>
            </a:r>
            <a:endParaRPr lang="en-US" altLang="zh-CN" b="1" dirty="0">
              <a:ea typeface="华文细黑"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xmlns="" val="553393801"/>
              </p:ext>
            </p:extLst>
          </p:nvPr>
        </p:nvGraphicFramePr>
        <p:xfrm>
          <a:off x="3491880" y="2492896"/>
          <a:ext cx="5400600" cy="1299964"/>
        </p:xfrm>
        <a:graphic>
          <a:graphicData uri="http://schemas.openxmlformats.org/drawingml/2006/table">
            <a:tbl>
              <a:tblPr>
                <a:tableStyleId>{D113A9D2-9D6B-4929-AA2D-F23B5EE8CBE7}</a:tableStyleId>
              </a:tblPr>
              <a:tblGrid>
                <a:gridCol w="1805450"/>
                <a:gridCol w="2025225"/>
                <a:gridCol w="1569925"/>
              </a:tblGrid>
              <a:tr h="324991">
                <a:tc>
                  <a:txBody>
                    <a:bodyPr/>
                    <a:lstStyle/>
                    <a:p>
                      <a:pPr algn="l">
                        <a:lnSpc>
                          <a:spcPts val="1200"/>
                        </a:lnSpc>
                        <a:spcAft>
                          <a:spcPts val="0"/>
                        </a:spcAft>
                      </a:pPr>
                      <a:r>
                        <a:rPr lang="zh-CN" sz="1200" kern="100" dirty="0">
                          <a:effectLst/>
                        </a:rPr>
                        <a:t>会计金融与经济学</a:t>
                      </a:r>
                      <a:endParaRPr lang="zh-CN" sz="1400" kern="100" dirty="0">
                        <a:effectLst/>
                        <a:latin typeface="Times New Roman"/>
                        <a:ea typeface="宋体"/>
                      </a:endParaRPr>
                    </a:p>
                  </a:txBody>
                  <a:tcPr marL="68580" marR="68580" marT="0" marB="0" anchor="ctr"/>
                </a:tc>
                <a:tc>
                  <a:txBody>
                    <a:bodyPr/>
                    <a:lstStyle/>
                    <a:p>
                      <a:pPr algn="l">
                        <a:lnSpc>
                          <a:spcPts val="1200"/>
                        </a:lnSpc>
                        <a:spcAft>
                          <a:spcPts val="0"/>
                        </a:spcAft>
                      </a:pPr>
                      <a:r>
                        <a:rPr lang="zh-CN" sz="1200" kern="100" dirty="0">
                          <a:effectLst/>
                        </a:rPr>
                        <a:t>商业管理与战略</a:t>
                      </a:r>
                      <a:endParaRPr lang="zh-CN" sz="1400" kern="100" dirty="0">
                        <a:effectLst/>
                        <a:latin typeface="Times New Roman"/>
                        <a:ea typeface="宋体"/>
                      </a:endParaRPr>
                    </a:p>
                  </a:txBody>
                  <a:tcPr marL="68580" marR="68580" marT="0" marB="0" anchor="ctr"/>
                </a:tc>
                <a:tc>
                  <a:txBody>
                    <a:bodyPr/>
                    <a:lstStyle/>
                    <a:p>
                      <a:pPr algn="l">
                        <a:lnSpc>
                          <a:spcPts val="1200"/>
                        </a:lnSpc>
                        <a:spcAft>
                          <a:spcPts val="0"/>
                        </a:spcAft>
                      </a:pPr>
                      <a:r>
                        <a:rPr lang="zh-CN" sz="1200" kern="100">
                          <a:effectLst/>
                        </a:rPr>
                        <a:t>公共政策与环境管理</a:t>
                      </a:r>
                      <a:endParaRPr lang="zh-CN" sz="1400" kern="100">
                        <a:effectLst/>
                        <a:latin typeface="Times New Roman"/>
                        <a:ea typeface="宋体"/>
                      </a:endParaRPr>
                    </a:p>
                  </a:txBody>
                  <a:tcPr marL="68580" marR="68580" marT="0" marB="0" anchor="ctr"/>
                </a:tc>
              </a:tr>
              <a:tr h="324991">
                <a:tc>
                  <a:txBody>
                    <a:bodyPr/>
                    <a:lstStyle/>
                    <a:p>
                      <a:pPr algn="l">
                        <a:lnSpc>
                          <a:spcPts val="1200"/>
                        </a:lnSpc>
                        <a:spcAft>
                          <a:spcPts val="0"/>
                        </a:spcAft>
                      </a:pPr>
                      <a:r>
                        <a:rPr lang="zh-CN" sz="1200" kern="100" dirty="0">
                          <a:effectLst/>
                        </a:rPr>
                        <a:t>市场营销</a:t>
                      </a:r>
                      <a:endParaRPr lang="zh-CN" sz="1400" kern="100" dirty="0">
                        <a:effectLst/>
                        <a:latin typeface="Times New Roman"/>
                        <a:ea typeface="宋体"/>
                      </a:endParaRPr>
                    </a:p>
                  </a:txBody>
                  <a:tcPr marL="68580" marR="68580" marT="0" marB="0" anchor="ctr"/>
                </a:tc>
                <a:tc>
                  <a:txBody>
                    <a:bodyPr/>
                    <a:lstStyle/>
                    <a:p>
                      <a:pPr algn="l">
                        <a:lnSpc>
                          <a:spcPts val="1200"/>
                        </a:lnSpc>
                        <a:spcAft>
                          <a:spcPts val="0"/>
                        </a:spcAft>
                      </a:pPr>
                      <a:r>
                        <a:rPr lang="zh-CN" sz="1200" kern="100" dirty="0">
                          <a:effectLst/>
                        </a:rPr>
                        <a:t>信息与知识管理</a:t>
                      </a:r>
                      <a:endParaRPr lang="zh-CN" sz="1400" kern="100" dirty="0">
                        <a:effectLst/>
                        <a:latin typeface="Times New Roman"/>
                        <a:ea typeface="宋体"/>
                      </a:endParaRPr>
                    </a:p>
                  </a:txBody>
                  <a:tcPr marL="68580" marR="68580" marT="0" marB="0" anchor="ctr"/>
                </a:tc>
                <a:tc>
                  <a:txBody>
                    <a:bodyPr/>
                    <a:lstStyle/>
                    <a:p>
                      <a:pPr algn="l">
                        <a:lnSpc>
                          <a:spcPts val="1200"/>
                        </a:lnSpc>
                        <a:spcAft>
                          <a:spcPts val="0"/>
                        </a:spcAft>
                      </a:pPr>
                      <a:r>
                        <a:rPr lang="zh-CN" sz="1200" kern="100">
                          <a:effectLst/>
                        </a:rPr>
                        <a:t>教育管理</a:t>
                      </a:r>
                      <a:endParaRPr lang="zh-CN" sz="1400" kern="100">
                        <a:effectLst/>
                        <a:latin typeface="Times New Roman"/>
                        <a:ea typeface="宋体"/>
                      </a:endParaRPr>
                    </a:p>
                  </a:txBody>
                  <a:tcPr marL="68580" marR="68580" marT="0" marB="0" anchor="ctr"/>
                </a:tc>
              </a:tr>
              <a:tr h="324991">
                <a:tc>
                  <a:txBody>
                    <a:bodyPr/>
                    <a:lstStyle/>
                    <a:p>
                      <a:pPr algn="l">
                        <a:lnSpc>
                          <a:spcPts val="1200"/>
                        </a:lnSpc>
                        <a:spcAft>
                          <a:spcPts val="0"/>
                        </a:spcAft>
                      </a:pPr>
                      <a:r>
                        <a:rPr lang="zh-CN" sz="1200" kern="100" dirty="0">
                          <a:effectLst/>
                        </a:rPr>
                        <a:t>人力资源与组织研究</a:t>
                      </a:r>
                      <a:endParaRPr lang="zh-CN" sz="1400" kern="100" dirty="0">
                        <a:effectLst/>
                        <a:latin typeface="Times New Roman"/>
                        <a:ea typeface="宋体"/>
                      </a:endParaRPr>
                    </a:p>
                  </a:txBody>
                  <a:tcPr marL="68580" marR="68580" marT="0" marB="0" anchor="ctr"/>
                </a:tc>
                <a:tc>
                  <a:txBody>
                    <a:bodyPr/>
                    <a:lstStyle/>
                    <a:p>
                      <a:pPr algn="l">
                        <a:lnSpc>
                          <a:spcPts val="1200"/>
                        </a:lnSpc>
                        <a:spcAft>
                          <a:spcPts val="0"/>
                        </a:spcAft>
                      </a:pPr>
                      <a:r>
                        <a:rPr lang="zh-CN" sz="1200" kern="100">
                          <a:effectLst/>
                        </a:rPr>
                        <a:t>图书馆研究</a:t>
                      </a:r>
                      <a:endParaRPr lang="zh-CN" sz="1400" kern="100">
                        <a:effectLst/>
                        <a:latin typeface="Times New Roman"/>
                        <a:ea typeface="宋体"/>
                      </a:endParaRPr>
                    </a:p>
                  </a:txBody>
                  <a:tcPr marL="68580" marR="68580" marT="0" marB="0" anchor="ctr"/>
                </a:tc>
                <a:tc>
                  <a:txBody>
                    <a:bodyPr/>
                    <a:lstStyle/>
                    <a:p>
                      <a:pPr algn="l">
                        <a:lnSpc>
                          <a:spcPts val="1200"/>
                        </a:lnSpc>
                        <a:spcAft>
                          <a:spcPts val="0"/>
                        </a:spcAft>
                      </a:pPr>
                      <a:r>
                        <a:rPr lang="zh-CN" sz="1200" kern="100">
                          <a:effectLst/>
                        </a:rPr>
                        <a:t>旅游管理</a:t>
                      </a:r>
                      <a:endParaRPr lang="zh-CN" sz="1400" kern="100">
                        <a:effectLst/>
                        <a:latin typeface="Times New Roman"/>
                        <a:ea typeface="宋体"/>
                      </a:endParaRPr>
                    </a:p>
                  </a:txBody>
                  <a:tcPr marL="68580" marR="68580" marT="0" marB="0" anchor="ctr"/>
                </a:tc>
              </a:tr>
              <a:tr h="324991">
                <a:tc>
                  <a:txBody>
                    <a:bodyPr/>
                    <a:lstStyle/>
                    <a:p>
                      <a:pPr algn="l">
                        <a:lnSpc>
                          <a:spcPts val="1200"/>
                        </a:lnSpc>
                        <a:spcAft>
                          <a:spcPts val="0"/>
                        </a:spcAft>
                      </a:pPr>
                      <a:r>
                        <a:rPr lang="zh-CN" sz="1200" kern="100" dirty="0">
                          <a:effectLst/>
                        </a:rPr>
                        <a:t>运营物流与质量管理</a:t>
                      </a:r>
                      <a:endParaRPr lang="zh-CN" sz="1400" kern="100" dirty="0">
                        <a:effectLst/>
                        <a:latin typeface="Times New Roman"/>
                        <a:ea typeface="宋体"/>
                      </a:endParaRPr>
                    </a:p>
                  </a:txBody>
                  <a:tcPr marL="68580" marR="68580" marT="0" marB="0" anchor="ctr"/>
                </a:tc>
                <a:tc>
                  <a:txBody>
                    <a:bodyPr/>
                    <a:lstStyle/>
                    <a:p>
                      <a:pPr algn="l">
                        <a:lnSpc>
                          <a:spcPts val="1200"/>
                        </a:lnSpc>
                        <a:spcAft>
                          <a:spcPts val="0"/>
                        </a:spcAft>
                      </a:pPr>
                      <a:r>
                        <a:rPr lang="zh-CN" sz="1200" kern="100" dirty="0">
                          <a:effectLst/>
                        </a:rPr>
                        <a:t>房地产管理与建筑环境</a:t>
                      </a:r>
                      <a:endParaRPr lang="zh-CN" sz="1400" kern="100" dirty="0">
                        <a:effectLst/>
                        <a:latin typeface="Times New Roman"/>
                        <a:ea typeface="宋体"/>
                      </a:endParaRPr>
                    </a:p>
                  </a:txBody>
                  <a:tcPr marL="68580" marR="68580" marT="0" marB="0" anchor="ctr"/>
                </a:tc>
                <a:tc>
                  <a:txBody>
                    <a:bodyPr/>
                    <a:lstStyle/>
                    <a:p>
                      <a:pPr algn="l">
                        <a:lnSpc>
                          <a:spcPts val="1200"/>
                        </a:lnSpc>
                        <a:spcAft>
                          <a:spcPts val="0"/>
                        </a:spcAft>
                      </a:pPr>
                      <a:r>
                        <a:rPr lang="zh-CN" sz="1200" kern="100" dirty="0">
                          <a:effectLst/>
                        </a:rPr>
                        <a:t>健康与社会关怀</a:t>
                      </a:r>
                      <a:endParaRPr lang="zh-CN" sz="1400" kern="100" dirty="0">
                        <a:effectLst/>
                        <a:latin typeface="Times New Roman"/>
                        <a:ea typeface="宋体"/>
                      </a:endParaRPr>
                    </a:p>
                  </a:txBody>
                  <a:tcPr marL="68580" marR="68580" marT="0" marB="0" anchor="ctr"/>
                </a:tc>
              </a:tr>
            </a:tbl>
          </a:graphicData>
        </a:graphic>
      </p:graphicFrame>
      <p:sp>
        <p:nvSpPr>
          <p:cNvPr id="4" name="TextBox 3"/>
          <p:cNvSpPr txBox="1"/>
          <p:nvPr/>
        </p:nvSpPr>
        <p:spPr>
          <a:xfrm>
            <a:off x="3408020" y="1772816"/>
            <a:ext cx="5328592" cy="738664"/>
          </a:xfrm>
          <a:prstGeom prst="rect">
            <a:avLst/>
          </a:prstGeom>
          <a:noFill/>
        </p:spPr>
        <p:txBody>
          <a:bodyPr wrap="square" rtlCol="0">
            <a:spAutoFit/>
          </a:bodyPr>
          <a:lstStyle/>
          <a:p>
            <a:r>
              <a:rPr lang="zh-CN" altLang="zh-CN" sz="1400" dirty="0"/>
              <a:t>包含</a:t>
            </a:r>
            <a:r>
              <a:rPr lang="en-US" altLang="zh-CN" sz="1400" dirty="0"/>
              <a:t>268</a:t>
            </a:r>
            <a:r>
              <a:rPr lang="zh-CN" altLang="zh-CN" sz="1400" dirty="0"/>
              <a:t>种专家评审的</a:t>
            </a:r>
            <a:r>
              <a:rPr lang="zh-CN" altLang="zh-CN" sz="1400" dirty="0">
                <a:latin typeface="华文细黑" pitchFamily="2" charset="-122"/>
                <a:ea typeface="华文细黑" pitchFamily="2" charset="-122"/>
              </a:rPr>
              <a:t>管理学术</a:t>
            </a:r>
            <a:r>
              <a:rPr lang="zh-CN" altLang="zh-CN" sz="1400" dirty="0" smtClean="0">
                <a:latin typeface="华文细黑" pitchFamily="2" charset="-122"/>
                <a:ea typeface="华文细黑" pitchFamily="2" charset="-122"/>
              </a:rPr>
              <a:t>期刊</a:t>
            </a:r>
            <a:r>
              <a:rPr lang="zh-CN" altLang="en-US" sz="1400" dirty="0" smtClean="0"/>
              <a:t>和</a:t>
            </a:r>
            <a:r>
              <a:rPr lang="en-US" altLang="zh-CN" sz="1400" dirty="0" smtClean="0"/>
              <a:t>20</a:t>
            </a:r>
            <a:r>
              <a:rPr lang="zh-CN" altLang="en-US" sz="1400" dirty="0" smtClean="0"/>
              <a:t>多种涵盖</a:t>
            </a:r>
            <a:r>
              <a:rPr lang="zh-CN" altLang="en-US" sz="1400" dirty="0"/>
              <a:t>先进自动化、工程计算、材料科学与工程、电子制造与</a:t>
            </a:r>
            <a:r>
              <a:rPr lang="zh-CN" altLang="en-US" sz="1400" dirty="0" smtClean="0"/>
              <a:t>封装的工程学</a:t>
            </a:r>
            <a:r>
              <a:rPr lang="zh-CN" altLang="en-US" sz="1400" dirty="0"/>
              <a:t>期刊</a:t>
            </a:r>
            <a:r>
              <a:rPr lang="zh-CN" altLang="en-US" sz="1400" dirty="0" smtClean="0"/>
              <a:t>。</a:t>
            </a:r>
            <a:endParaRPr lang="en-US" altLang="zh-CN" sz="1400" dirty="0" smtClean="0"/>
          </a:p>
          <a:p>
            <a:r>
              <a:rPr lang="zh-CN" altLang="en-US" sz="1400" dirty="0" smtClean="0"/>
              <a:t>管理学</a:t>
            </a:r>
            <a:r>
              <a:rPr lang="zh-CN" altLang="en-US" sz="1400" dirty="0"/>
              <a:t>涉及学科：</a:t>
            </a:r>
          </a:p>
        </p:txBody>
      </p:sp>
      <p:pic>
        <p:nvPicPr>
          <p:cNvPr id="14" name="Picture 10" descr="eBook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129" y="4077072"/>
            <a:ext cx="2030412"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1" descr="EEMC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7716" y="5589240"/>
            <a:ext cx="2044700" cy="113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 Box 13"/>
          <p:cNvSpPr txBox="1">
            <a:spLocks noChangeArrowheads="1"/>
          </p:cNvSpPr>
          <p:nvPr/>
        </p:nvSpPr>
        <p:spPr bwMode="auto">
          <a:xfrm>
            <a:off x="3408020" y="3861048"/>
            <a:ext cx="1569660" cy="369332"/>
          </a:xfrm>
          <a:prstGeom prst="rect">
            <a:avLst/>
          </a:prstGeom>
          <a:ln/>
          <a:extLst/>
        </p:spPr>
        <p:style>
          <a:lnRef idx="2">
            <a:schemeClr val="accent1"/>
          </a:lnRef>
          <a:fillRef idx="1">
            <a:schemeClr val="lt1"/>
          </a:fillRef>
          <a:effectRef idx="0">
            <a:schemeClr val="accent1"/>
          </a:effectRef>
          <a:fontRef idx="minor">
            <a:schemeClr val="dk1"/>
          </a:fontRef>
        </p:style>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algn="ctr" eaLnBrk="0" fontAlgn="base" hangingPunct="0">
              <a:spcBef>
                <a:spcPct val="0"/>
              </a:spcBef>
              <a:spcAft>
                <a:spcPct val="0"/>
              </a:spcAft>
              <a:defRPr>
                <a:solidFill>
                  <a:schemeClr val="tx1"/>
                </a:solidFill>
                <a:latin typeface="Arial" charset="0"/>
                <a:ea typeface="宋体" charset="-122"/>
              </a:defRPr>
            </a:lvl6pPr>
            <a:lvl7pPr marL="2971800" indent="-228600" algn="ctr" eaLnBrk="0" fontAlgn="base" hangingPunct="0">
              <a:spcBef>
                <a:spcPct val="0"/>
              </a:spcBef>
              <a:spcAft>
                <a:spcPct val="0"/>
              </a:spcAft>
              <a:defRPr>
                <a:solidFill>
                  <a:schemeClr val="tx1"/>
                </a:solidFill>
                <a:latin typeface="Arial" charset="0"/>
                <a:ea typeface="宋体" charset="-122"/>
              </a:defRPr>
            </a:lvl7pPr>
            <a:lvl8pPr marL="3429000" indent="-228600" algn="ctr" eaLnBrk="0" fontAlgn="base" hangingPunct="0">
              <a:spcBef>
                <a:spcPct val="0"/>
              </a:spcBef>
              <a:spcAft>
                <a:spcPct val="0"/>
              </a:spcAft>
              <a:defRPr>
                <a:solidFill>
                  <a:schemeClr val="tx1"/>
                </a:solidFill>
                <a:latin typeface="Arial" charset="0"/>
                <a:ea typeface="宋体" charset="-122"/>
              </a:defRPr>
            </a:lvl8pPr>
            <a:lvl9pPr marL="3886200" indent="-228600" algn="ctr"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dirty="0" smtClean="0">
                <a:ea typeface="华文细黑" pitchFamily="2" charset="-122"/>
              </a:rPr>
              <a:t>电子</a:t>
            </a:r>
            <a:r>
              <a:rPr lang="zh-CN" altLang="en-US" b="1" dirty="0">
                <a:ea typeface="华文细黑" pitchFamily="2" charset="-122"/>
              </a:rPr>
              <a:t>系列丛书</a:t>
            </a:r>
          </a:p>
        </p:txBody>
      </p:sp>
      <p:sp>
        <p:nvSpPr>
          <p:cNvPr id="17" name="Text Box 14"/>
          <p:cNvSpPr txBox="1">
            <a:spLocks noChangeArrowheads="1"/>
          </p:cNvSpPr>
          <p:nvPr/>
        </p:nvSpPr>
        <p:spPr bwMode="auto">
          <a:xfrm>
            <a:off x="3408020" y="5870599"/>
            <a:ext cx="1784350" cy="366713"/>
          </a:xfrm>
          <a:prstGeom prst="rect">
            <a:avLst/>
          </a:prstGeom>
          <a:ln/>
          <a:extLst/>
        </p:spPr>
        <p:style>
          <a:lnRef idx="2">
            <a:schemeClr val="accent1"/>
          </a:lnRef>
          <a:fillRef idx="1">
            <a:schemeClr val="lt1"/>
          </a:fillRef>
          <a:effectRef idx="0">
            <a:schemeClr val="accent1"/>
          </a:effectRef>
          <a:fontRef idx="minor">
            <a:schemeClr val="dk1"/>
          </a:fontRef>
        </p:style>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algn="ctr" eaLnBrk="0" fontAlgn="base" hangingPunct="0">
              <a:spcBef>
                <a:spcPct val="0"/>
              </a:spcBef>
              <a:spcAft>
                <a:spcPct val="0"/>
              </a:spcAft>
              <a:defRPr>
                <a:solidFill>
                  <a:schemeClr val="tx1"/>
                </a:solidFill>
                <a:latin typeface="Arial" charset="0"/>
                <a:ea typeface="宋体" charset="-122"/>
              </a:defRPr>
            </a:lvl6pPr>
            <a:lvl7pPr marL="2971800" indent="-228600" algn="ctr" eaLnBrk="0" fontAlgn="base" hangingPunct="0">
              <a:spcBef>
                <a:spcPct val="0"/>
              </a:spcBef>
              <a:spcAft>
                <a:spcPct val="0"/>
              </a:spcAft>
              <a:defRPr>
                <a:solidFill>
                  <a:schemeClr val="tx1"/>
                </a:solidFill>
                <a:latin typeface="Arial" charset="0"/>
                <a:ea typeface="宋体" charset="-122"/>
              </a:defRPr>
            </a:lvl7pPr>
            <a:lvl8pPr marL="3429000" indent="-228600" algn="ctr" eaLnBrk="0" fontAlgn="base" hangingPunct="0">
              <a:spcBef>
                <a:spcPct val="0"/>
              </a:spcBef>
              <a:spcAft>
                <a:spcPct val="0"/>
              </a:spcAft>
              <a:defRPr>
                <a:solidFill>
                  <a:schemeClr val="tx1"/>
                </a:solidFill>
                <a:latin typeface="Arial" charset="0"/>
                <a:ea typeface="宋体" charset="-122"/>
              </a:defRPr>
            </a:lvl8pPr>
            <a:lvl9pPr marL="3886200" indent="-228600" algn="ctr"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dirty="0">
                <a:ea typeface="华文细黑" pitchFamily="2" charset="-122"/>
              </a:rPr>
              <a:t>新兴市场案例集</a:t>
            </a:r>
          </a:p>
        </p:txBody>
      </p:sp>
      <p:sp>
        <p:nvSpPr>
          <p:cNvPr id="5" name="TextBox 4"/>
          <p:cNvSpPr txBox="1"/>
          <p:nvPr/>
        </p:nvSpPr>
        <p:spPr>
          <a:xfrm>
            <a:off x="3408020" y="6290156"/>
            <a:ext cx="3714478" cy="523220"/>
          </a:xfrm>
          <a:prstGeom prst="rect">
            <a:avLst/>
          </a:prstGeom>
          <a:noFill/>
        </p:spPr>
        <p:txBody>
          <a:bodyPr wrap="none" rtlCol="0">
            <a:spAutoFit/>
          </a:bodyPr>
          <a:lstStyle/>
          <a:p>
            <a:r>
              <a:rPr lang="zh-CN" altLang="en-US" sz="1400" dirty="0" smtClean="0"/>
              <a:t>近</a:t>
            </a:r>
            <a:r>
              <a:rPr lang="en-US" altLang="zh-CN" sz="1400" dirty="0"/>
              <a:t>300</a:t>
            </a:r>
            <a:r>
              <a:rPr lang="zh-CN" altLang="en-US" sz="1400" dirty="0"/>
              <a:t>个教学案例，所有案例都经过同行</a:t>
            </a:r>
            <a:r>
              <a:rPr lang="zh-CN" altLang="en-US" sz="1400" dirty="0" smtClean="0"/>
              <a:t>评审</a:t>
            </a:r>
            <a:endParaRPr lang="en-US" altLang="zh-CN" sz="1400" dirty="0" smtClean="0"/>
          </a:p>
          <a:p>
            <a:r>
              <a:rPr lang="zh-CN" altLang="en-US" sz="1400" dirty="0"/>
              <a:t>每个教学案例都有教学</a:t>
            </a:r>
            <a:r>
              <a:rPr lang="zh-CN" altLang="en-US" sz="1400" dirty="0" smtClean="0"/>
              <a:t>注释</a:t>
            </a:r>
            <a:endParaRPr lang="zh-CN" altLang="en-US" sz="1400" dirty="0"/>
          </a:p>
        </p:txBody>
      </p:sp>
      <p:sp>
        <p:nvSpPr>
          <p:cNvPr id="6" name="TextBox 5"/>
          <p:cNvSpPr txBox="1"/>
          <p:nvPr/>
        </p:nvSpPr>
        <p:spPr>
          <a:xfrm>
            <a:off x="3408020" y="4273351"/>
            <a:ext cx="3813865" cy="307777"/>
          </a:xfrm>
          <a:prstGeom prst="rect">
            <a:avLst/>
          </a:prstGeom>
          <a:noFill/>
        </p:spPr>
        <p:txBody>
          <a:bodyPr wrap="none" rtlCol="0">
            <a:spAutoFit/>
          </a:bodyPr>
          <a:lstStyle/>
          <a:p>
            <a:r>
              <a:rPr lang="en-US" altLang="zh-CN" sz="1400" dirty="0"/>
              <a:t>1300</a:t>
            </a:r>
            <a:r>
              <a:rPr lang="zh-CN" altLang="en-US" sz="1400" dirty="0"/>
              <a:t>多卷电子系列</a:t>
            </a:r>
            <a:r>
              <a:rPr lang="zh-CN" altLang="en-US" sz="1400" dirty="0" smtClean="0"/>
              <a:t>丛书，涵盖以下领域内容：</a:t>
            </a:r>
            <a:endParaRPr lang="zh-CN" altLang="en-US" sz="1400" dirty="0"/>
          </a:p>
        </p:txBody>
      </p:sp>
      <p:graphicFrame>
        <p:nvGraphicFramePr>
          <p:cNvPr id="21" name="表格 20"/>
          <p:cNvGraphicFramePr>
            <a:graphicFrameLocks noGrp="1"/>
          </p:cNvGraphicFramePr>
          <p:nvPr>
            <p:extLst>
              <p:ext uri="{D42A27DB-BD31-4B8C-83A1-F6EECF244321}">
                <p14:modId xmlns:p14="http://schemas.microsoft.com/office/powerpoint/2010/main" xmlns="" val="1637327393"/>
              </p:ext>
            </p:extLst>
          </p:nvPr>
        </p:nvGraphicFramePr>
        <p:xfrm>
          <a:off x="3491880" y="4581128"/>
          <a:ext cx="5400600" cy="1224136"/>
        </p:xfrm>
        <a:graphic>
          <a:graphicData uri="http://schemas.openxmlformats.org/drawingml/2006/table">
            <a:tbl>
              <a:tblPr>
                <a:tableStyleId>{D113A9D2-9D6B-4929-AA2D-F23B5EE8CBE7}</a:tableStyleId>
              </a:tblPr>
              <a:tblGrid>
                <a:gridCol w="1805450"/>
                <a:gridCol w="2025225"/>
                <a:gridCol w="1569925"/>
              </a:tblGrid>
              <a:tr h="288169">
                <a:tc>
                  <a:txBody>
                    <a:bodyPr/>
                    <a:lstStyle/>
                    <a:p>
                      <a:r>
                        <a:rPr lang="zh-CN" altLang="en-US" sz="1200" dirty="0" smtClean="0"/>
                        <a:t>经济学</a:t>
                      </a:r>
                      <a:endParaRPr lang="zh-CN" altLang="en-US" sz="1200" dirty="0"/>
                    </a:p>
                  </a:txBody>
                  <a:tcPr marL="68580" marR="68580" marT="0" marB="0" anchor="ctr"/>
                </a:tc>
                <a:tc>
                  <a:txBody>
                    <a:bodyPr/>
                    <a:lstStyle/>
                    <a:p>
                      <a:r>
                        <a:rPr lang="zh-CN" altLang="en-US" sz="1200" dirty="0" smtClean="0"/>
                        <a:t>战略组织行为学</a:t>
                      </a:r>
                      <a:endParaRPr lang="zh-CN" altLang="en-US" sz="1200" dirty="0"/>
                    </a:p>
                  </a:txBody>
                  <a:tcPr marL="68580" marR="68580" marT="0" marB="0" anchor="ctr"/>
                </a:tc>
                <a:tc>
                  <a:txBody>
                    <a:bodyPr/>
                    <a:lstStyle/>
                    <a:p>
                      <a:r>
                        <a:rPr lang="zh-CN" altLang="en-US" sz="1200" dirty="0" smtClean="0"/>
                        <a:t>心理学</a:t>
                      </a:r>
                      <a:endParaRPr lang="zh-CN" altLang="en-US" sz="1200" dirty="0"/>
                    </a:p>
                  </a:txBody>
                  <a:tcPr marL="68580" marR="68580" marT="0" marB="0" anchor="ctr"/>
                </a:tc>
              </a:tr>
              <a:tr h="359629">
                <a:tc>
                  <a:txBody>
                    <a:bodyPr/>
                    <a:lstStyle/>
                    <a:p>
                      <a:r>
                        <a:rPr lang="zh-CN" altLang="en-US" sz="1200" dirty="0" smtClean="0"/>
                        <a:t>国际商务</a:t>
                      </a:r>
                      <a:endParaRPr lang="zh-CN" altLang="en-US" sz="1200" dirty="0"/>
                    </a:p>
                  </a:txBody>
                  <a:tcPr marL="68580" marR="68580" marT="0" marB="0" anchor="ctr"/>
                </a:tc>
                <a:tc>
                  <a:txBody>
                    <a:bodyPr/>
                    <a:lstStyle/>
                    <a:p>
                      <a:r>
                        <a:rPr lang="zh-CN" altLang="en-US" sz="1200" dirty="0" smtClean="0"/>
                        <a:t>健康管理</a:t>
                      </a:r>
                      <a:endParaRPr lang="zh-CN" altLang="en-US" sz="1200" dirty="0"/>
                    </a:p>
                  </a:txBody>
                  <a:tcPr marL="68580" marR="68580" marT="0" marB="0" anchor="ctr"/>
                </a:tc>
                <a:tc>
                  <a:txBody>
                    <a:bodyPr/>
                    <a:lstStyle/>
                    <a:p>
                      <a:r>
                        <a:rPr lang="zh-CN" altLang="en-US" sz="1200" dirty="0" smtClean="0"/>
                        <a:t>教育学</a:t>
                      </a:r>
                      <a:endParaRPr lang="zh-CN" altLang="en-US" sz="1200" dirty="0"/>
                    </a:p>
                  </a:txBody>
                  <a:tcPr marL="68580" marR="68580" marT="0" marB="0" anchor="ctr"/>
                </a:tc>
              </a:tr>
              <a:tr h="288169">
                <a:tc>
                  <a:txBody>
                    <a:bodyPr/>
                    <a:lstStyle/>
                    <a:p>
                      <a:r>
                        <a:rPr lang="zh-CN" altLang="en-US" sz="1200" smtClean="0"/>
                        <a:t>领导科学</a:t>
                      </a:r>
                      <a:endParaRPr lang="zh-CN" altLang="en-US" sz="1200" dirty="0"/>
                    </a:p>
                  </a:txBody>
                  <a:tcPr marL="68580" marR="68580" marT="0" marB="0" anchor="ctr"/>
                </a:tc>
                <a:tc>
                  <a:txBody>
                    <a:bodyPr/>
                    <a:lstStyle/>
                    <a:p>
                      <a:r>
                        <a:rPr lang="zh-CN" altLang="en-US" sz="1200" dirty="0" smtClean="0"/>
                        <a:t>社会学</a:t>
                      </a:r>
                      <a:endParaRPr lang="zh-CN" altLang="en-US" sz="1200" dirty="0"/>
                    </a:p>
                  </a:txBody>
                  <a:tcPr marL="68580" marR="68580" marT="0" marB="0" anchor="ct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zh-CN" altLang="en-US" sz="1200" dirty="0" smtClean="0"/>
                        <a:t>图书馆科学</a:t>
                      </a:r>
                    </a:p>
                  </a:txBody>
                  <a:tcPr marL="68580" marR="68580" marT="0" marB="0" anchor="ctr"/>
                </a:tc>
              </a:tr>
              <a:tr h="288169">
                <a:tc>
                  <a:txBody>
                    <a:bodyPr/>
                    <a:lstStyle/>
                    <a:p>
                      <a:r>
                        <a:rPr lang="zh-CN" altLang="en-US" sz="1200" dirty="0" smtClean="0"/>
                        <a:t>市场营销学</a:t>
                      </a:r>
                      <a:endParaRPr lang="zh-CN" altLang="en-US" sz="1200" dirty="0"/>
                    </a:p>
                  </a:txBody>
                  <a:tcPr marL="68580" marR="68580" marT="0" marB="0" anchor="ctr"/>
                </a:tc>
                <a:tc>
                  <a:txBody>
                    <a:bodyPr/>
                    <a:lstStyle/>
                    <a:p>
                      <a:r>
                        <a:rPr lang="zh-CN" altLang="en-US" sz="1200" dirty="0" smtClean="0"/>
                        <a:t>政治学</a:t>
                      </a:r>
                      <a:endParaRPr lang="zh-CN" altLang="en-US" sz="1200" dirty="0"/>
                    </a:p>
                  </a:txBody>
                  <a:tcPr marL="68580" marR="68580" marT="0" marB="0" anchor="ctr"/>
                </a:tc>
                <a:tc>
                  <a:txBody>
                    <a:bodyPr/>
                    <a:lstStyle/>
                    <a:p>
                      <a:pPr algn="l">
                        <a:lnSpc>
                          <a:spcPts val="1200"/>
                        </a:lnSpc>
                        <a:spcAft>
                          <a:spcPts val="0"/>
                        </a:spcAft>
                      </a:pPr>
                      <a:r>
                        <a:rPr lang="zh-CN" sz="1200" kern="100" dirty="0">
                          <a:effectLst/>
                        </a:rPr>
                        <a:t>健康与社会关怀</a:t>
                      </a:r>
                      <a:endParaRPr lang="zh-CN" sz="1400" kern="100" dirty="0">
                        <a:effectLst/>
                        <a:latin typeface="Times New Roman"/>
                        <a:ea typeface="宋体"/>
                      </a:endParaRPr>
                    </a:p>
                  </a:txBody>
                  <a:tcPr marL="68580" marR="68580" marT="0" marB="0" anchor="ctr"/>
                </a:tc>
              </a:tr>
            </a:tbl>
          </a:graphicData>
        </a:graphic>
      </p:graphicFrame>
    </p:spTree>
    <p:extLst>
      <p:ext uri="{BB962C8B-B14F-4D97-AF65-F5344CB8AC3E}">
        <p14:creationId xmlns:p14="http://schemas.microsoft.com/office/powerpoint/2010/main" xmlns="" val="2681488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3341688" y="419100"/>
            <a:ext cx="1878012" cy="630238"/>
          </a:xfrm>
        </p:spPr>
        <p:txBody>
          <a:bodyPr/>
          <a:lstStyle/>
          <a:p>
            <a:r>
              <a:rPr lang="zh-CN" altLang="en-US" smtClean="0">
                <a:ea typeface="华文细黑" pitchFamily="2" charset="-122"/>
              </a:rPr>
              <a:t>辅助资源</a:t>
            </a:r>
          </a:p>
        </p:txBody>
      </p:sp>
      <p:pic>
        <p:nvPicPr>
          <p:cNvPr id="2150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89" y="1516534"/>
            <a:ext cx="9144000" cy="4576762"/>
          </a:xfrm>
          <a:prstGeom prst="rect">
            <a:avLst/>
          </a:prstGeom>
          <a:noFill/>
          <a:ln w="28575">
            <a:solidFill>
              <a:srgbClr val="008F5A"/>
            </a:solidFill>
            <a:miter lim="800000"/>
            <a:headEnd/>
            <a:tailEnd/>
          </a:ln>
          <a:extLst>
            <a:ext uri="{909E8E84-426E-40DD-AFC4-6F175D3DCCD1}">
              <a14:hiddenFill xmlns:a14="http://schemas.microsoft.com/office/drawing/2010/main" xmlns="">
                <a:solidFill>
                  <a:srgbClr val="FFFFFF"/>
                </a:solidFill>
              </a14:hiddenFill>
            </a:ext>
          </a:extLst>
        </p:spPr>
      </p:pic>
      <p:sp>
        <p:nvSpPr>
          <p:cNvPr id="5" name="矩形 4"/>
          <p:cNvSpPr/>
          <p:nvPr/>
        </p:nvSpPr>
        <p:spPr bwMode="auto">
          <a:xfrm>
            <a:off x="7812360" y="2636912"/>
            <a:ext cx="1331640" cy="1585912"/>
          </a:xfrm>
          <a:prstGeom prst="rect">
            <a:avLst/>
          </a:prstGeom>
          <a:noFill/>
          <a:ln w="38100">
            <a:solidFill>
              <a:srgbClr val="7030A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zh-CN" altLang="en-US">
              <a:solidFill>
                <a:schemeClr val="tx1"/>
              </a:solidFill>
            </a:endParaRPr>
          </a:p>
        </p:txBody>
      </p:sp>
      <p:sp>
        <p:nvSpPr>
          <p:cNvPr id="6" name="五角星 5"/>
          <p:cNvSpPr/>
          <p:nvPr/>
        </p:nvSpPr>
        <p:spPr bwMode="auto">
          <a:xfrm>
            <a:off x="2760663" y="609600"/>
            <a:ext cx="444500" cy="395288"/>
          </a:xfrm>
          <a:prstGeom prst="star5">
            <a:avLst/>
          </a:prstGeom>
          <a:solidFill>
            <a:srgbClr val="7030A0"/>
          </a:solidFill>
          <a:ln w="9525" cap="flat" cmpd="sng" algn="ctr">
            <a:noFill/>
            <a:prstDash val="solid"/>
            <a:round/>
            <a:headEnd type="none" w="med" len="med"/>
            <a:tailEnd type="none" w="med" len="med"/>
          </a:ln>
          <a:effectLst/>
        </p:spPr>
        <p:txBody>
          <a:bodyPr/>
          <a:lstStyle/>
          <a:p>
            <a:pPr>
              <a:defRPr/>
            </a:pPr>
            <a:endParaRPr lang="zh-CN" altLang="en-US" dirty="0">
              <a:latin typeface="Arial" pitchFamily="34" charset="0"/>
              <a:ea typeface="华文细黑" pitchFamily="2" charset="-122"/>
            </a:endParaRPr>
          </a:p>
        </p:txBody>
      </p:sp>
    </p:spTree>
    <p:extLst>
      <p:ext uri="{BB962C8B-B14F-4D97-AF65-F5344CB8AC3E}">
        <p14:creationId xmlns:p14="http://schemas.microsoft.com/office/powerpoint/2010/main" xmlns="" val="682731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6850" y="1243013"/>
            <a:ext cx="8191500" cy="364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6850" y="4926013"/>
            <a:ext cx="8191500" cy="195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标题 1"/>
          <p:cNvSpPr>
            <a:spLocks noGrp="1"/>
          </p:cNvSpPr>
          <p:nvPr>
            <p:ph type="title"/>
          </p:nvPr>
        </p:nvSpPr>
        <p:spPr/>
        <p:txBody>
          <a:bodyPr/>
          <a:lstStyle/>
          <a:p>
            <a:r>
              <a:rPr lang="en-US" altLang="zh-CN" smtClean="0">
                <a:ea typeface="华文细黑" pitchFamily="2" charset="-122"/>
              </a:rPr>
              <a:t>For Authors—</a:t>
            </a:r>
            <a:r>
              <a:rPr lang="zh-CN" altLang="en-US" smtClean="0">
                <a:ea typeface="华文细黑" pitchFamily="2" charset="-122"/>
              </a:rPr>
              <a:t>作者园地</a:t>
            </a:r>
          </a:p>
        </p:txBody>
      </p:sp>
      <p:sp>
        <p:nvSpPr>
          <p:cNvPr id="7" name="圆角矩形 6"/>
          <p:cNvSpPr>
            <a:spLocks noChangeArrowheads="1"/>
          </p:cNvSpPr>
          <p:nvPr/>
        </p:nvSpPr>
        <p:spPr bwMode="auto">
          <a:xfrm>
            <a:off x="2806700" y="3365500"/>
            <a:ext cx="2324100" cy="969963"/>
          </a:xfrm>
          <a:prstGeom prst="roundRect">
            <a:avLst>
              <a:gd name="adj" fmla="val 16667"/>
            </a:avLst>
          </a:prstGeom>
          <a:solidFill>
            <a:srgbClr val="FFFF00"/>
          </a:solidFill>
          <a:ln w="9525" algn="ctr">
            <a:solidFill>
              <a:srgbClr val="008F5A"/>
            </a:solidFill>
            <a:round/>
            <a:headEnd/>
            <a:tailEnd/>
          </a:ln>
        </p:spPr>
        <p:txBody>
          <a:bodyPr/>
          <a:lstStyle/>
          <a:p>
            <a:pPr>
              <a:spcBef>
                <a:spcPct val="20000"/>
              </a:spcBef>
            </a:pPr>
            <a:r>
              <a:rPr lang="zh-CN" altLang="en-US" sz="1400" b="1">
                <a:ea typeface="华文细黑" pitchFamily="2" charset="-122"/>
              </a:rPr>
              <a:t>编辑服务</a:t>
            </a:r>
            <a:r>
              <a:rPr lang="zh-CN" altLang="en-US" sz="1400">
                <a:ea typeface="华文细黑" pitchFamily="2" charset="-122"/>
              </a:rPr>
              <a:t>：特别为非英语国家的作者，可在此选择专业领域的同行帮助润色文章语言</a:t>
            </a:r>
          </a:p>
        </p:txBody>
      </p:sp>
      <p:sp>
        <p:nvSpPr>
          <p:cNvPr id="9" name="圆角矩形 8"/>
          <p:cNvSpPr>
            <a:spLocks noChangeArrowheads="1"/>
          </p:cNvSpPr>
          <p:nvPr/>
        </p:nvSpPr>
        <p:spPr bwMode="auto">
          <a:xfrm>
            <a:off x="2914650" y="5205413"/>
            <a:ext cx="2127250" cy="744537"/>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主编访谈：</a:t>
            </a:r>
            <a:r>
              <a:rPr lang="zh-CN" altLang="en-US" sz="1400">
                <a:ea typeface="华文细黑" pitchFamily="2" charset="-122"/>
              </a:rPr>
              <a:t>就热点问题、如何提高发表概率向</a:t>
            </a:r>
            <a:r>
              <a:rPr lang="en-US" altLang="zh-CN" sz="1400">
                <a:ea typeface="华文细黑" pitchFamily="2" charset="-122"/>
              </a:rPr>
              <a:t>Emerald</a:t>
            </a:r>
            <a:r>
              <a:rPr lang="zh-CN" altLang="en-US" sz="1400">
                <a:ea typeface="华文细黑" pitchFamily="2" charset="-122"/>
              </a:rPr>
              <a:t>主编进行访谈</a:t>
            </a:r>
          </a:p>
        </p:txBody>
      </p:sp>
      <p:sp>
        <p:nvSpPr>
          <p:cNvPr id="10" name="圆角矩形 9"/>
          <p:cNvSpPr>
            <a:spLocks noChangeArrowheads="1"/>
          </p:cNvSpPr>
          <p:nvPr/>
        </p:nvSpPr>
        <p:spPr bwMode="auto">
          <a:xfrm>
            <a:off x="6365875" y="4935538"/>
            <a:ext cx="981075" cy="269875"/>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写作指南</a:t>
            </a:r>
          </a:p>
        </p:txBody>
      </p:sp>
      <p:sp>
        <p:nvSpPr>
          <p:cNvPr id="11" name="圆角矩形 10"/>
          <p:cNvSpPr>
            <a:spLocks noChangeArrowheads="1"/>
          </p:cNvSpPr>
          <p:nvPr/>
        </p:nvSpPr>
        <p:spPr bwMode="auto">
          <a:xfrm>
            <a:off x="6704013" y="3365500"/>
            <a:ext cx="2185987" cy="969963"/>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学者评优：</a:t>
            </a:r>
            <a:r>
              <a:rPr lang="zh-CN" altLang="en-US" sz="1400">
                <a:ea typeface="华文细黑" pitchFamily="2" charset="-122"/>
              </a:rPr>
              <a:t>每年</a:t>
            </a:r>
            <a:r>
              <a:rPr lang="en-US" altLang="zh-CN" sz="1400">
                <a:ea typeface="华文细黑" pitchFamily="2" charset="-122"/>
              </a:rPr>
              <a:t>Emerald</a:t>
            </a:r>
            <a:r>
              <a:rPr lang="zh-CN" altLang="en-US" sz="1400">
                <a:ea typeface="华文细黑" pitchFamily="2" charset="-122"/>
              </a:rPr>
              <a:t>会针对合作的学者评选出优秀作者、最佳文章、杰出主编、优秀期刊</a:t>
            </a:r>
          </a:p>
          <a:p>
            <a:endParaRPr lang="zh-CN" altLang="en-US" sz="1400" b="1">
              <a:ea typeface="华文细黑" pitchFamily="2" charset="-122"/>
            </a:endParaRPr>
          </a:p>
        </p:txBody>
      </p:sp>
      <p:sp>
        <p:nvSpPr>
          <p:cNvPr id="12" name="矩形 11"/>
          <p:cNvSpPr>
            <a:spLocks noChangeArrowheads="1"/>
          </p:cNvSpPr>
          <p:nvPr/>
        </p:nvSpPr>
        <p:spPr bwMode="auto">
          <a:xfrm>
            <a:off x="1803400" y="4073525"/>
            <a:ext cx="1003300" cy="312738"/>
          </a:xfrm>
          <a:prstGeom prst="rect">
            <a:avLst/>
          </a:prstGeom>
          <a:noFill/>
          <a:ln w="4127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en-US">
              <a:ea typeface="华文细黑" pitchFamily="2" charset="-122"/>
            </a:endParaRPr>
          </a:p>
        </p:txBody>
      </p:sp>
      <p:sp>
        <p:nvSpPr>
          <p:cNvPr id="13" name="矩形 12"/>
          <p:cNvSpPr>
            <a:spLocks noChangeArrowheads="1"/>
          </p:cNvSpPr>
          <p:nvPr/>
        </p:nvSpPr>
        <p:spPr bwMode="auto">
          <a:xfrm>
            <a:off x="5092700" y="4073525"/>
            <a:ext cx="1560513" cy="312738"/>
          </a:xfrm>
          <a:prstGeom prst="rect">
            <a:avLst/>
          </a:prstGeom>
          <a:noFill/>
          <a:ln w="4127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en-US">
              <a:ea typeface="华文细黑" pitchFamily="2" charset="-122"/>
            </a:endParaRPr>
          </a:p>
        </p:txBody>
      </p:sp>
      <p:sp>
        <p:nvSpPr>
          <p:cNvPr id="14" name="矩形 13"/>
          <p:cNvSpPr>
            <a:spLocks noChangeArrowheads="1"/>
          </p:cNvSpPr>
          <p:nvPr/>
        </p:nvSpPr>
        <p:spPr bwMode="auto">
          <a:xfrm>
            <a:off x="5095875" y="4913313"/>
            <a:ext cx="1219200" cy="314325"/>
          </a:xfrm>
          <a:prstGeom prst="rect">
            <a:avLst/>
          </a:prstGeom>
          <a:noFill/>
          <a:ln w="4127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en-US">
              <a:ea typeface="华文细黑" pitchFamily="2" charset="-122"/>
            </a:endParaRPr>
          </a:p>
        </p:txBody>
      </p:sp>
      <p:sp>
        <p:nvSpPr>
          <p:cNvPr id="15" name="矩形 14"/>
          <p:cNvSpPr>
            <a:spLocks noChangeArrowheads="1"/>
          </p:cNvSpPr>
          <p:nvPr/>
        </p:nvSpPr>
        <p:spPr bwMode="auto">
          <a:xfrm>
            <a:off x="1803400" y="5748338"/>
            <a:ext cx="1111250" cy="201612"/>
          </a:xfrm>
          <a:prstGeom prst="rect">
            <a:avLst/>
          </a:prstGeom>
          <a:noFill/>
          <a:ln w="4127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en-US">
              <a:ea typeface="华文细黑" pitchFamily="2" charset="-122"/>
            </a:endParaRPr>
          </a:p>
        </p:txBody>
      </p:sp>
    </p:spTree>
    <p:extLst>
      <p:ext uri="{BB962C8B-B14F-4D97-AF65-F5344CB8AC3E}">
        <p14:creationId xmlns:p14="http://schemas.microsoft.com/office/powerpoint/2010/main" xmlns="" val="7513756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endParaRPr lang="zh-CN" altLang="en-US" smtClean="0">
              <a:ea typeface="华文细黑" pitchFamily="2" charset="-122"/>
            </a:endParaRPr>
          </a:p>
        </p:txBody>
      </p:sp>
      <p:pic>
        <p:nvPicPr>
          <p:cNvPr id="23555" name="Picture 2" descr="C:\Users\Administrator\Desktop\Emerald Literati Network Editing Servic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988" y="103188"/>
            <a:ext cx="7386637" cy="6754812"/>
          </a:xfrm>
          <a:prstGeom prst="rect">
            <a:avLst/>
          </a:prstGeom>
          <a:noFill/>
          <a:ln w="9525">
            <a:solidFill>
              <a:schemeClr val="tx1">
                <a:alpha val="90195"/>
              </a:schemeClr>
            </a:solidFill>
            <a:miter lim="800000"/>
            <a:headEnd/>
            <a:tailEnd/>
          </a:ln>
          <a:extLst>
            <a:ext uri="{909E8E84-426E-40DD-AFC4-6F175D3DCCD1}">
              <a14:hiddenFill xmlns:a14="http://schemas.microsoft.com/office/drawing/2010/main" xmlns="">
                <a:solidFill>
                  <a:srgbClr val="FFFFFF"/>
                </a:solidFill>
              </a14:hiddenFill>
            </a:ext>
          </a:extLst>
        </p:spPr>
      </p:pic>
      <p:sp>
        <p:nvSpPr>
          <p:cNvPr id="23556" name="矩形 3"/>
          <p:cNvSpPr>
            <a:spLocks noChangeArrowheads="1"/>
          </p:cNvSpPr>
          <p:nvPr/>
        </p:nvSpPr>
        <p:spPr bwMode="auto">
          <a:xfrm>
            <a:off x="5989638" y="1816100"/>
            <a:ext cx="1946275" cy="1995488"/>
          </a:xfrm>
          <a:prstGeom prst="rect">
            <a:avLst/>
          </a:prstGeom>
          <a:noFill/>
          <a:ln w="254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ea typeface="华文细黑" pitchFamily="2" charset="-122"/>
            </a:endParaRPr>
          </a:p>
        </p:txBody>
      </p:sp>
      <p:grpSp>
        <p:nvGrpSpPr>
          <p:cNvPr id="2" name="组合 6"/>
          <p:cNvGrpSpPr>
            <a:grpSpLocks/>
          </p:cNvGrpSpPr>
          <p:nvPr/>
        </p:nvGrpSpPr>
        <p:grpSpPr bwMode="auto">
          <a:xfrm>
            <a:off x="3443288" y="3897313"/>
            <a:ext cx="3160712" cy="2960687"/>
            <a:chOff x="3287536" y="3897664"/>
            <a:chExt cx="3160765" cy="2960336"/>
          </a:xfrm>
        </p:grpSpPr>
        <p:pic>
          <p:nvPicPr>
            <p:cNvPr id="23559" name="Picture 3" descr="C:\Users\Administrator\Desktop\QQ图片2014042012261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87536" y="3897664"/>
              <a:ext cx="3160765" cy="2926634"/>
            </a:xfrm>
            <a:prstGeom prst="rect">
              <a:avLst/>
            </a:prstGeom>
            <a:noFill/>
            <a:ln w="9525">
              <a:solidFill>
                <a:schemeClr val="tx1">
                  <a:alpha val="90195"/>
                </a:schemeClr>
              </a:solidFill>
              <a:miter lim="800000"/>
              <a:headEnd/>
              <a:tailEnd/>
            </a:ln>
            <a:extLst>
              <a:ext uri="{909E8E84-426E-40DD-AFC4-6F175D3DCCD1}">
                <a14:hiddenFill xmlns:a14="http://schemas.microsoft.com/office/drawing/2010/main" xmlns="">
                  <a:solidFill>
                    <a:srgbClr val="FFFFFF"/>
                  </a:solidFill>
                </a14:hiddenFill>
              </a:ext>
            </a:extLst>
          </p:spPr>
        </p:pic>
        <p:sp>
          <p:nvSpPr>
            <p:cNvPr id="23560" name="矩形 5"/>
            <p:cNvSpPr>
              <a:spLocks noChangeArrowheads="1"/>
            </p:cNvSpPr>
            <p:nvPr/>
          </p:nvSpPr>
          <p:spPr bwMode="auto">
            <a:xfrm>
              <a:off x="3287536" y="3897664"/>
              <a:ext cx="3160765" cy="2960336"/>
            </a:xfrm>
            <a:prstGeom prst="rect">
              <a:avLst/>
            </a:prstGeom>
            <a:noFill/>
            <a:ln w="15875" algn="ctr">
              <a:solidFill>
                <a:schemeClr val="accent1">
                  <a:alpha val="90195"/>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ea typeface="华文细黑" pitchFamily="2" charset="-122"/>
              </a:endParaRPr>
            </a:p>
          </p:txBody>
        </p:sp>
      </p:grpSp>
      <p:sp>
        <p:nvSpPr>
          <p:cNvPr id="23558" name="矩形 8"/>
          <p:cNvSpPr>
            <a:spLocks noChangeArrowheads="1"/>
          </p:cNvSpPr>
          <p:nvPr/>
        </p:nvSpPr>
        <p:spPr bwMode="auto">
          <a:xfrm>
            <a:off x="774700" y="3843338"/>
            <a:ext cx="1303338" cy="1736725"/>
          </a:xfrm>
          <a:prstGeom prst="rect">
            <a:avLst/>
          </a:prstGeom>
          <a:noFill/>
          <a:ln w="254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ea typeface="华文细黑" pitchFamily="2" charset="-122"/>
            </a:endParaRPr>
          </a:p>
        </p:txBody>
      </p:sp>
    </p:spTree>
    <p:extLst>
      <p:ext uri="{BB962C8B-B14F-4D97-AF65-F5344CB8AC3E}">
        <p14:creationId xmlns:p14="http://schemas.microsoft.com/office/powerpoint/2010/main" xmlns="" val="3390155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smtClean="0">
                <a:ea typeface="华文细黑" pitchFamily="2" charset="-122"/>
              </a:rPr>
              <a:t>For Librarians—</a:t>
            </a:r>
            <a:r>
              <a:rPr lang="zh-CN" altLang="en-US" smtClean="0">
                <a:ea typeface="华文细黑" pitchFamily="2" charset="-122"/>
              </a:rPr>
              <a:t>图书馆员专栏</a:t>
            </a:r>
          </a:p>
        </p:txBody>
      </p:sp>
      <p:grpSp>
        <p:nvGrpSpPr>
          <p:cNvPr id="24579" name="组合 13"/>
          <p:cNvGrpSpPr>
            <a:grpSpLocks/>
          </p:cNvGrpSpPr>
          <p:nvPr/>
        </p:nvGrpSpPr>
        <p:grpSpPr bwMode="auto">
          <a:xfrm>
            <a:off x="241300" y="1254125"/>
            <a:ext cx="8675688" cy="5578475"/>
            <a:chOff x="0" y="1279525"/>
            <a:chExt cx="8675688" cy="5578475"/>
          </a:xfrm>
        </p:grpSpPr>
        <p:pic>
          <p:nvPicPr>
            <p:cNvPr id="2458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79525"/>
              <a:ext cx="8675688" cy="366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pic>
          <p:nvPicPr>
            <p:cNvPr id="2458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941888"/>
              <a:ext cx="8675688" cy="19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grpSp>
      <p:sp>
        <p:nvSpPr>
          <p:cNvPr id="7" name="圆角矩形 6"/>
          <p:cNvSpPr>
            <a:spLocks noChangeArrowheads="1"/>
          </p:cNvSpPr>
          <p:nvPr/>
        </p:nvSpPr>
        <p:spPr bwMode="auto">
          <a:xfrm>
            <a:off x="3357563" y="3109913"/>
            <a:ext cx="1214437" cy="269875"/>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图书馆管理</a:t>
            </a:r>
          </a:p>
        </p:txBody>
      </p:sp>
      <p:sp>
        <p:nvSpPr>
          <p:cNvPr id="8" name="圆角矩形 7"/>
          <p:cNvSpPr>
            <a:spLocks noChangeArrowheads="1"/>
          </p:cNvSpPr>
          <p:nvPr/>
        </p:nvSpPr>
        <p:spPr bwMode="auto">
          <a:xfrm>
            <a:off x="6875463" y="3109913"/>
            <a:ext cx="1216025" cy="269875"/>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图书馆推广</a:t>
            </a:r>
          </a:p>
        </p:txBody>
      </p:sp>
      <p:sp>
        <p:nvSpPr>
          <p:cNvPr id="9" name="圆角矩形 8"/>
          <p:cNvSpPr>
            <a:spLocks noChangeArrowheads="1"/>
          </p:cNvSpPr>
          <p:nvPr/>
        </p:nvSpPr>
        <p:spPr bwMode="auto">
          <a:xfrm>
            <a:off x="4078288" y="3954463"/>
            <a:ext cx="1284287" cy="269875"/>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信息管理资源</a:t>
            </a:r>
          </a:p>
        </p:txBody>
      </p:sp>
      <p:sp>
        <p:nvSpPr>
          <p:cNvPr id="10" name="圆角矩形 9"/>
          <p:cNvSpPr>
            <a:spLocks noChangeArrowheads="1"/>
          </p:cNvSpPr>
          <p:nvPr/>
        </p:nvSpPr>
        <p:spPr bwMode="auto">
          <a:xfrm>
            <a:off x="6827838" y="3954463"/>
            <a:ext cx="1216025" cy="269875"/>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本月推荐</a:t>
            </a:r>
          </a:p>
        </p:txBody>
      </p:sp>
      <p:sp>
        <p:nvSpPr>
          <p:cNvPr id="11" name="圆角矩形 10"/>
          <p:cNvSpPr>
            <a:spLocks noChangeArrowheads="1"/>
          </p:cNvSpPr>
          <p:nvPr/>
        </p:nvSpPr>
        <p:spPr bwMode="auto">
          <a:xfrm>
            <a:off x="3328988" y="4946650"/>
            <a:ext cx="1906587" cy="271463"/>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如何发表图情学文章</a:t>
            </a:r>
          </a:p>
        </p:txBody>
      </p:sp>
      <p:sp>
        <p:nvSpPr>
          <p:cNvPr id="12" name="圆角矩形 11"/>
          <p:cNvSpPr>
            <a:spLocks noChangeArrowheads="1"/>
          </p:cNvSpPr>
          <p:nvPr/>
        </p:nvSpPr>
        <p:spPr bwMode="auto">
          <a:xfrm>
            <a:off x="6015038" y="4818063"/>
            <a:ext cx="2936875" cy="266700"/>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资源列表、</a:t>
            </a:r>
            <a:r>
              <a:rPr lang="en-US" altLang="zh-CN" sz="1400" b="1">
                <a:ea typeface="华文细黑" pitchFamily="2" charset="-122"/>
              </a:rPr>
              <a:t>MARC</a:t>
            </a:r>
            <a:r>
              <a:rPr lang="zh-CN" altLang="en-US" sz="1400" b="1">
                <a:ea typeface="华文细黑" pitchFamily="2" charset="-122"/>
              </a:rPr>
              <a:t>数据等支持内容</a:t>
            </a:r>
          </a:p>
        </p:txBody>
      </p:sp>
      <p:sp>
        <p:nvSpPr>
          <p:cNvPr id="13" name="圆角矩形 12"/>
          <p:cNvSpPr>
            <a:spLocks noChangeArrowheads="1"/>
          </p:cNvSpPr>
          <p:nvPr/>
        </p:nvSpPr>
        <p:spPr bwMode="auto">
          <a:xfrm>
            <a:off x="2801938" y="5816600"/>
            <a:ext cx="1216025" cy="269875"/>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业界大事件</a:t>
            </a:r>
          </a:p>
        </p:txBody>
      </p:sp>
    </p:spTree>
    <p:extLst>
      <p:ext uri="{BB962C8B-B14F-4D97-AF65-F5344CB8AC3E}">
        <p14:creationId xmlns:p14="http://schemas.microsoft.com/office/powerpoint/2010/main" xmlns="" val="41626903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Horizontal)">
                                      <p:cBhvr>
                                        <p:cTn id="13" dur="500"/>
                                        <p:tgtEl>
                                          <p:spTgt spid="10"/>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Horizontal)">
                                      <p:cBhvr>
                                        <p:cTn id="16" dur="500"/>
                                        <p:tgtEl>
                                          <p:spTgt spid="12"/>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Horizontal)">
                                      <p:cBhvr>
                                        <p:cTn id="19" dur="500"/>
                                        <p:tgtEl>
                                          <p:spTgt spid="9"/>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Horizontal)">
                                      <p:cBhvr>
                                        <p:cTn id="22" dur="500"/>
                                        <p:tgtEl>
                                          <p:spTgt spid="11"/>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en-US" altLang="zh-CN" smtClean="0">
                <a:ea typeface="华文细黑" pitchFamily="2" charset="-122"/>
              </a:rPr>
              <a:t>Research Zone—</a:t>
            </a:r>
            <a:r>
              <a:rPr lang="zh-CN" altLang="en-US" smtClean="0">
                <a:ea typeface="华文细黑" pitchFamily="2" charset="-122"/>
              </a:rPr>
              <a:t>学者园地</a:t>
            </a:r>
          </a:p>
        </p:txBody>
      </p:sp>
      <p:pic>
        <p:nvPicPr>
          <p:cNvPr id="2560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41438"/>
            <a:ext cx="9036050" cy="5208587"/>
          </a:xfrm>
          <a:prstGeom prst="rect">
            <a:avLst/>
          </a:prstGeom>
          <a:noFill/>
          <a:ln w="28575">
            <a:solidFill>
              <a:srgbClr val="008F5A"/>
            </a:solidFill>
            <a:miter lim="800000"/>
            <a:headEnd/>
            <a:tailEnd/>
          </a:ln>
          <a:extLst>
            <a:ext uri="{909E8E84-426E-40DD-AFC4-6F175D3DCCD1}">
              <a14:hiddenFill xmlns:a14="http://schemas.microsoft.com/office/drawing/2010/main" xmlns="">
                <a:solidFill>
                  <a:srgbClr val="FFFFFF"/>
                </a:solidFill>
              </a14:hiddenFill>
            </a:ext>
          </a:extLst>
        </p:spPr>
      </p:pic>
      <p:sp>
        <p:nvSpPr>
          <p:cNvPr id="7" name="圆角矩形 6"/>
          <p:cNvSpPr>
            <a:spLocks noChangeArrowheads="1"/>
          </p:cNvSpPr>
          <p:nvPr/>
        </p:nvSpPr>
        <p:spPr bwMode="auto">
          <a:xfrm>
            <a:off x="3132138" y="3719513"/>
            <a:ext cx="1385887" cy="271462"/>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研究基金项目</a:t>
            </a:r>
          </a:p>
        </p:txBody>
      </p:sp>
      <p:sp>
        <p:nvSpPr>
          <p:cNvPr id="8" name="圆角矩形 7"/>
          <p:cNvSpPr>
            <a:spLocks noChangeArrowheads="1"/>
          </p:cNvSpPr>
          <p:nvPr/>
        </p:nvSpPr>
        <p:spPr bwMode="auto">
          <a:xfrm>
            <a:off x="3132138" y="4797425"/>
            <a:ext cx="2303462" cy="269875"/>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项目管理、研究方法指南</a:t>
            </a:r>
          </a:p>
        </p:txBody>
      </p:sp>
      <p:sp>
        <p:nvSpPr>
          <p:cNvPr id="9" name="圆角矩形 8"/>
          <p:cNvSpPr>
            <a:spLocks noChangeArrowheads="1"/>
          </p:cNvSpPr>
          <p:nvPr/>
        </p:nvSpPr>
        <p:spPr bwMode="auto">
          <a:xfrm>
            <a:off x="3357563" y="5661025"/>
            <a:ext cx="1358900" cy="269875"/>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国际会议信息</a:t>
            </a:r>
          </a:p>
        </p:txBody>
      </p:sp>
      <p:sp>
        <p:nvSpPr>
          <p:cNvPr id="10" name="圆角矩形 9"/>
          <p:cNvSpPr>
            <a:spLocks noChangeArrowheads="1"/>
          </p:cNvSpPr>
          <p:nvPr/>
        </p:nvSpPr>
        <p:spPr bwMode="auto">
          <a:xfrm>
            <a:off x="7380288" y="3736975"/>
            <a:ext cx="1439862" cy="254000"/>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申请基金指南</a:t>
            </a:r>
          </a:p>
        </p:txBody>
      </p:sp>
      <p:sp>
        <p:nvSpPr>
          <p:cNvPr id="11" name="圆角矩形 10"/>
          <p:cNvSpPr>
            <a:spLocks noChangeArrowheads="1"/>
          </p:cNvSpPr>
          <p:nvPr/>
        </p:nvSpPr>
        <p:spPr bwMode="auto">
          <a:xfrm>
            <a:off x="7092950" y="4797425"/>
            <a:ext cx="1727200" cy="269875"/>
          </a:xfrm>
          <a:prstGeom prst="roundRect">
            <a:avLst>
              <a:gd name="adj" fmla="val 16667"/>
            </a:avLst>
          </a:prstGeom>
          <a:solidFill>
            <a:srgbClr val="FFFF00"/>
          </a:solidFill>
          <a:ln w="9525" algn="ctr">
            <a:solidFill>
              <a:srgbClr val="008F5A"/>
            </a:solidFill>
            <a:round/>
            <a:headEnd/>
            <a:tailEnd/>
          </a:ln>
        </p:spPr>
        <p:txBody>
          <a:bodyPr/>
          <a:lstStyle/>
          <a:p>
            <a:r>
              <a:rPr lang="zh-CN" altLang="en-US" sz="1400" b="1">
                <a:ea typeface="华文细黑" pitchFamily="2" charset="-122"/>
              </a:rPr>
              <a:t>国际同行联系平台</a:t>
            </a:r>
          </a:p>
        </p:txBody>
      </p:sp>
    </p:spTree>
    <p:extLst>
      <p:ext uri="{BB962C8B-B14F-4D97-AF65-F5344CB8AC3E}">
        <p14:creationId xmlns:p14="http://schemas.microsoft.com/office/powerpoint/2010/main" xmlns="" val="38725210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zh-CN" altLang="en-US" smtClean="0">
                <a:ea typeface="华文细黑" pitchFamily="2" charset="-122"/>
              </a:rPr>
              <a:t>研究基金项目</a:t>
            </a:r>
          </a:p>
        </p:txBody>
      </p:sp>
      <p:sp>
        <p:nvSpPr>
          <p:cNvPr id="26627" name="内容占位符 2"/>
          <p:cNvSpPr>
            <a:spLocks noGrp="1"/>
          </p:cNvSpPr>
          <p:nvPr>
            <p:ph idx="1"/>
          </p:nvPr>
        </p:nvSpPr>
        <p:spPr/>
        <p:txBody>
          <a:bodyPr/>
          <a:lstStyle/>
          <a:p>
            <a:endParaRPr lang="zh-CN" altLang="en-US" smtClean="0">
              <a:ea typeface="华文细黑" pitchFamily="2" charset="-122"/>
            </a:endParaRPr>
          </a:p>
        </p:txBody>
      </p:sp>
      <p:pic>
        <p:nvPicPr>
          <p:cNvPr id="26628" name="Picture 1" descr="C:\Users\Administrator\AppData\Roaming\Tencent\Users\1748053395\QQ\WinTemp\RichOle\AF3B6Y_0W_0X7)WALT$O8P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7300" y="1238250"/>
            <a:ext cx="6381750" cy="5584825"/>
          </a:xfrm>
          <a:prstGeom prst="rect">
            <a:avLst/>
          </a:prstGeom>
          <a:noFill/>
          <a:ln w="28575">
            <a:solidFill>
              <a:srgbClr val="008F5A"/>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134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63" y="1412875"/>
            <a:ext cx="9144000" cy="3648075"/>
          </a:xfrm>
          <a:prstGeom prst="rect">
            <a:avLst/>
          </a:prstGeom>
          <a:noFill/>
          <a:ln w="28575">
            <a:solidFill>
              <a:srgbClr val="008F5A"/>
            </a:solidFill>
            <a:miter lim="800000"/>
            <a:headEnd/>
            <a:tailEnd/>
          </a:ln>
          <a:extLst>
            <a:ext uri="{909E8E84-426E-40DD-AFC4-6F175D3DCCD1}">
              <a14:hiddenFill xmlns:a14="http://schemas.microsoft.com/office/drawing/2010/main" xmlns="">
                <a:solidFill>
                  <a:srgbClr val="FFFFFF"/>
                </a:solidFill>
              </a14:hiddenFill>
            </a:ext>
          </a:extLst>
        </p:spPr>
      </p:pic>
      <p:sp>
        <p:nvSpPr>
          <p:cNvPr id="27651" name="标题 1"/>
          <p:cNvSpPr>
            <a:spLocks noGrp="1"/>
          </p:cNvSpPr>
          <p:nvPr>
            <p:ph type="title"/>
          </p:nvPr>
        </p:nvSpPr>
        <p:spPr/>
        <p:txBody>
          <a:bodyPr/>
          <a:lstStyle/>
          <a:p>
            <a:r>
              <a:rPr lang="zh-CN" altLang="en-US" smtClean="0">
                <a:ea typeface="华文细黑" pitchFamily="2" charset="-122"/>
              </a:rPr>
              <a:t>国际同行联系平台</a:t>
            </a:r>
          </a:p>
        </p:txBody>
      </p:sp>
      <p:sp>
        <p:nvSpPr>
          <p:cNvPr id="6" name="矩形 5"/>
          <p:cNvSpPr/>
          <p:nvPr/>
        </p:nvSpPr>
        <p:spPr bwMode="auto">
          <a:xfrm>
            <a:off x="3033713" y="4114800"/>
            <a:ext cx="1233487" cy="322263"/>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zh-CN" altLang="en-US">
              <a:solidFill>
                <a:schemeClr val="tx1"/>
              </a:solidFill>
            </a:endParaRPr>
          </a:p>
        </p:txBody>
      </p:sp>
      <p:sp>
        <p:nvSpPr>
          <p:cNvPr id="5" name="矩形 4"/>
          <p:cNvSpPr/>
          <p:nvPr/>
        </p:nvSpPr>
        <p:spPr bwMode="auto">
          <a:xfrm>
            <a:off x="6700838" y="4029075"/>
            <a:ext cx="1233487" cy="322263"/>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zh-CN" altLang="en-US">
              <a:solidFill>
                <a:schemeClr val="tx1"/>
              </a:solidFill>
            </a:endParaRPr>
          </a:p>
        </p:txBody>
      </p:sp>
    </p:spTree>
    <p:extLst>
      <p:ext uri="{BB962C8B-B14F-4D97-AF65-F5344CB8AC3E}">
        <p14:creationId xmlns:p14="http://schemas.microsoft.com/office/powerpoint/2010/main" xmlns="" val="38092081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theme/theme1.xml><?xml version="1.0" encoding="utf-8"?>
<a:theme xmlns:a="http://schemas.openxmlformats.org/drawingml/2006/main" name="主题1">
  <a:themeElements>
    <a:clrScheme name="Default Design 1">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000000"/>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0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Template>
  <TotalTime>181</TotalTime>
  <Words>758</Words>
  <Application>Microsoft Office PowerPoint</Application>
  <PresentationFormat>全屏显示(4:3)</PresentationFormat>
  <Paragraphs>104</Paragraphs>
  <Slides>14</Slides>
  <Notes>9</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主题1</vt:lpstr>
      <vt:lpstr>Emerald平台使用指南              -辅助资源</vt:lpstr>
      <vt:lpstr>Emerald平台资源概览</vt:lpstr>
      <vt:lpstr>辅助资源</vt:lpstr>
      <vt:lpstr>For Authors—作者园地</vt:lpstr>
      <vt:lpstr>幻灯片 5</vt:lpstr>
      <vt:lpstr>For Librarians—图书馆员专栏</vt:lpstr>
      <vt:lpstr>Research Zone—学者园地</vt:lpstr>
      <vt:lpstr>研究基金项目</vt:lpstr>
      <vt:lpstr>国际同行联系平台</vt:lpstr>
      <vt:lpstr>国际会议信息</vt:lpstr>
      <vt:lpstr>Learning Zone—学习园地</vt:lpstr>
      <vt:lpstr>Teaching Zone—教学园地</vt:lpstr>
      <vt:lpstr>Multimedia Zone——多媒体园地</vt:lpstr>
      <vt:lpstr>谢谢您使用Emerald资源！</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Emerald平台使用指南</dc:title>
  <dc:creator>微软用户</dc:creator>
  <cp:lastModifiedBy>S</cp:lastModifiedBy>
  <cp:revision>13</cp:revision>
  <dcterms:created xsi:type="dcterms:W3CDTF">2014-10-17T03:25:56Z</dcterms:created>
  <dcterms:modified xsi:type="dcterms:W3CDTF">2014-11-05T05:25:19Z</dcterms:modified>
</cp:coreProperties>
</file>